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30275213" cy="42811700"/>
  <p:notesSz cx="6858000" cy="9144000"/>
  <p:defaultTextStyle>
    <a:defPPr>
      <a:defRPr lang="en-US"/>
    </a:defPPr>
    <a:lvl1pPr marL="0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1pPr>
    <a:lvl2pPr marL="2098620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2pPr>
    <a:lvl3pPr marL="4197241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3pPr>
    <a:lvl4pPr marL="6295861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4pPr>
    <a:lvl5pPr marL="8394482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5pPr>
    <a:lvl6pPr marL="10493102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6pPr>
    <a:lvl7pPr marL="12591723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7pPr>
    <a:lvl8pPr marL="14690343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8pPr>
    <a:lvl9pPr marL="16788964" algn="l" defTabSz="209862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578" autoAdjust="0"/>
  </p:normalViewPr>
  <p:slideViewPr>
    <p:cSldViewPr snapToGrid="0" snapToObjects="1">
      <p:cViewPr>
        <p:scale>
          <a:sx n="54" d="100"/>
          <a:sy n="54" d="100"/>
        </p:scale>
        <p:origin x="328" y="4960"/>
      </p:cViewPr>
      <p:guideLst>
        <p:guide orient="horz" pos="13485"/>
        <p:guide pos="9536"/>
      </p:guideLst>
    </p:cSldViewPr>
  </p:slideViewPr>
  <p:notesTextViewPr>
    <p:cViewPr>
      <p:scale>
        <a:sx n="100" d="100"/>
        <a:sy n="100" d="100"/>
      </p:scale>
      <p:origin x="0" y="4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B934E-4914-944A-B17F-398060A7C0DA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D3BF7-8C70-8C4C-A754-46C50D4CB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2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D3BF7-8C70-8C4C-A754-46C50D4CBE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13299379"/>
            <a:ext cx="25733932" cy="91767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3" y="24259964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9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9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95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94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9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91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90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88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8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919469" y="8998388"/>
            <a:ext cx="38143617" cy="1918003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8114" y="8998388"/>
            <a:ext cx="113936768" cy="1918003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0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3" y="27510485"/>
            <a:ext cx="25733932" cy="8502880"/>
          </a:xfrm>
        </p:spPr>
        <p:txBody>
          <a:bodyPr anchor="t"/>
          <a:lstStyle>
            <a:lvl1pPr algn="l">
              <a:defRPr sz="18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3" y="18145429"/>
            <a:ext cx="25733932" cy="9365057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098620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2pPr>
            <a:lvl3pPr marL="419724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958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9448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9310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9172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9034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889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78114" y="52454250"/>
            <a:ext cx="76040190" cy="148344519"/>
          </a:xfrm>
        </p:spPr>
        <p:txBody>
          <a:bodyPr/>
          <a:lstStyle>
            <a:lvl1pPr>
              <a:defRPr sz="12900"/>
            </a:lvl1pPr>
            <a:lvl2pPr>
              <a:defRPr sz="11000"/>
            </a:lvl2pPr>
            <a:lvl3pPr>
              <a:defRPr sz="92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22892" y="52454250"/>
            <a:ext cx="76040194" cy="148344519"/>
          </a:xfrm>
        </p:spPr>
        <p:txBody>
          <a:bodyPr/>
          <a:lstStyle>
            <a:lvl1pPr>
              <a:defRPr sz="12900"/>
            </a:lvl1pPr>
            <a:lvl2pPr>
              <a:defRPr sz="11000"/>
            </a:lvl2pPr>
            <a:lvl3pPr>
              <a:defRPr sz="92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2" y="9583086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8620" indent="0">
              <a:buNone/>
              <a:defRPr sz="9200" b="1"/>
            </a:lvl2pPr>
            <a:lvl3pPr marL="4197241" indent="0">
              <a:buNone/>
              <a:defRPr sz="8300" b="1"/>
            </a:lvl3pPr>
            <a:lvl4pPr marL="6295861" indent="0">
              <a:buNone/>
              <a:defRPr sz="7300" b="1"/>
            </a:lvl4pPr>
            <a:lvl5pPr marL="8394482" indent="0">
              <a:buNone/>
              <a:defRPr sz="7300" b="1"/>
            </a:lvl5pPr>
            <a:lvl6pPr marL="10493102" indent="0">
              <a:buNone/>
              <a:defRPr sz="7300" b="1"/>
            </a:lvl6pPr>
            <a:lvl7pPr marL="12591723" indent="0">
              <a:buNone/>
              <a:defRPr sz="7300" b="1"/>
            </a:lvl7pPr>
            <a:lvl8pPr marL="14690343" indent="0">
              <a:buNone/>
              <a:defRPr sz="7300" b="1"/>
            </a:lvl8pPr>
            <a:lvl9pPr marL="1678896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2" y="13576858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200"/>
            </a:lvl2pPr>
            <a:lvl3pPr>
              <a:defRPr sz="83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90" y="9583086"/>
            <a:ext cx="13382064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8620" indent="0">
              <a:buNone/>
              <a:defRPr sz="9200" b="1"/>
            </a:lvl2pPr>
            <a:lvl3pPr marL="4197241" indent="0">
              <a:buNone/>
              <a:defRPr sz="8300" b="1"/>
            </a:lvl3pPr>
            <a:lvl4pPr marL="6295861" indent="0">
              <a:buNone/>
              <a:defRPr sz="7300" b="1"/>
            </a:lvl4pPr>
            <a:lvl5pPr marL="8394482" indent="0">
              <a:buNone/>
              <a:defRPr sz="7300" b="1"/>
            </a:lvl5pPr>
            <a:lvl6pPr marL="10493102" indent="0">
              <a:buNone/>
              <a:defRPr sz="7300" b="1"/>
            </a:lvl6pPr>
            <a:lvl7pPr marL="12591723" indent="0">
              <a:buNone/>
              <a:defRPr sz="7300" b="1"/>
            </a:lvl7pPr>
            <a:lvl8pPr marL="14690343" indent="0">
              <a:buNone/>
              <a:defRPr sz="7300" b="1"/>
            </a:lvl8pPr>
            <a:lvl9pPr marL="1678896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90" y="13576858"/>
            <a:ext cx="13382064" cy="24666281"/>
          </a:xfrm>
        </p:spPr>
        <p:txBody>
          <a:bodyPr/>
          <a:lstStyle>
            <a:lvl1pPr>
              <a:defRPr sz="11000"/>
            </a:lvl1pPr>
            <a:lvl2pPr>
              <a:defRPr sz="9200"/>
            </a:lvl2pPr>
            <a:lvl3pPr>
              <a:defRPr sz="83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8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9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2" y="1704540"/>
            <a:ext cx="9960337" cy="7254206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68" y="1704545"/>
            <a:ext cx="16924685" cy="36538599"/>
          </a:xfrm>
        </p:spPr>
        <p:txBody>
          <a:bodyPr/>
          <a:lstStyle>
            <a:lvl1pPr>
              <a:defRPr sz="14700"/>
            </a:lvl1pPr>
            <a:lvl2pPr>
              <a:defRPr sz="12900"/>
            </a:lvl2pPr>
            <a:lvl3pPr>
              <a:defRPr sz="110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2" y="8958748"/>
            <a:ext cx="9960337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98620" indent="0">
              <a:buNone/>
              <a:defRPr sz="5500"/>
            </a:lvl2pPr>
            <a:lvl3pPr marL="4197241" indent="0">
              <a:buNone/>
              <a:defRPr sz="4600"/>
            </a:lvl3pPr>
            <a:lvl4pPr marL="6295861" indent="0">
              <a:buNone/>
              <a:defRPr sz="4100"/>
            </a:lvl4pPr>
            <a:lvl5pPr marL="8394482" indent="0">
              <a:buNone/>
              <a:defRPr sz="4100"/>
            </a:lvl5pPr>
            <a:lvl6pPr marL="10493102" indent="0">
              <a:buNone/>
              <a:defRPr sz="4100"/>
            </a:lvl6pPr>
            <a:lvl7pPr marL="12591723" indent="0">
              <a:buNone/>
              <a:defRPr sz="4100"/>
            </a:lvl7pPr>
            <a:lvl8pPr marL="14690343" indent="0">
              <a:buNone/>
              <a:defRPr sz="4100"/>
            </a:lvl8pPr>
            <a:lvl9pPr marL="1678896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5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4" y="3825304"/>
            <a:ext cx="18165128" cy="25687020"/>
          </a:xfrm>
        </p:spPr>
        <p:txBody>
          <a:bodyPr/>
          <a:lstStyle>
            <a:lvl1pPr marL="0" indent="0">
              <a:buNone/>
              <a:defRPr sz="14700"/>
            </a:lvl1pPr>
            <a:lvl2pPr marL="2098620" indent="0">
              <a:buNone/>
              <a:defRPr sz="12900"/>
            </a:lvl2pPr>
            <a:lvl3pPr marL="4197241" indent="0">
              <a:buNone/>
              <a:defRPr sz="11000"/>
            </a:lvl3pPr>
            <a:lvl4pPr marL="6295861" indent="0">
              <a:buNone/>
              <a:defRPr sz="9200"/>
            </a:lvl4pPr>
            <a:lvl5pPr marL="8394482" indent="0">
              <a:buNone/>
              <a:defRPr sz="9200"/>
            </a:lvl5pPr>
            <a:lvl6pPr marL="10493102" indent="0">
              <a:buNone/>
              <a:defRPr sz="9200"/>
            </a:lvl6pPr>
            <a:lvl7pPr marL="12591723" indent="0">
              <a:buNone/>
              <a:defRPr sz="9200"/>
            </a:lvl7pPr>
            <a:lvl8pPr marL="14690343" indent="0">
              <a:buNone/>
              <a:defRPr sz="9200"/>
            </a:lvl8pPr>
            <a:lvl9pPr marL="16788964" indent="0">
              <a:buNone/>
              <a:defRPr sz="9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4" y="33506104"/>
            <a:ext cx="18165128" cy="5024425"/>
          </a:xfrm>
        </p:spPr>
        <p:txBody>
          <a:bodyPr/>
          <a:lstStyle>
            <a:lvl1pPr marL="0" indent="0">
              <a:buNone/>
              <a:defRPr sz="6400"/>
            </a:lvl1pPr>
            <a:lvl2pPr marL="2098620" indent="0">
              <a:buNone/>
              <a:defRPr sz="5500"/>
            </a:lvl2pPr>
            <a:lvl3pPr marL="4197241" indent="0">
              <a:buNone/>
              <a:defRPr sz="4600"/>
            </a:lvl3pPr>
            <a:lvl4pPr marL="6295861" indent="0">
              <a:buNone/>
              <a:defRPr sz="4100"/>
            </a:lvl4pPr>
            <a:lvl5pPr marL="8394482" indent="0">
              <a:buNone/>
              <a:defRPr sz="4100"/>
            </a:lvl5pPr>
            <a:lvl6pPr marL="10493102" indent="0">
              <a:buNone/>
              <a:defRPr sz="4100"/>
            </a:lvl6pPr>
            <a:lvl7pPr marL="12591723" indent="0">
              <a:buNone/>
              <a:defRPr sz="4100"/>
            </a:lvl7pPr>
            <a:lvl8pPr marL="14690343" indent="0">
              <a:buNone/>
              <a:defRPr sz="4100"/>
            </a:lvl8pPr>
            <a:lvl9pPr marL="1678896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3"/>
          </a:xfrm>
          <a:prstGeom prst="rect">
            <a:avLst/>
          </a:prstGeom>
        </p:spPr>
        <p:txBody>
          <a:bodyPr vert="horz" lIns="419724" tIns="209862" rIns="419724" bIns="209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89401"/>
            <a:ext cx="27247692" cy="28253743"/>
          </a:xfrm>
          <a:prstGeom prst="rect">
            <a:avLst/>
          </a:prstGeom>
        </p:spPr>
        <p:txBody>
          <a:bodyPr vert="horz" lIns="419724" tIns="209862" rIns="419724" bIns="209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680107"/>
            <a:ext cx="7064216" cy="2279327"/>
          </a:xfrm>
          <a:prstGeom prst="rect">
            <a:avLst/>
          </a:prstGeom>
        </p:spPr>
        <p:txBody>
          <a:bodyPr vert="horz" lIns="419724" tIns="209862" rIns="419724" bIns="209862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CC4A-D026-5B4E-8E95-94067078A34C}" type="datetimeFigureOut">
              <a:rPr lang="en-US" smtClean="0"/>
              <a:t>28/11/17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2" y="39680107"/>
            <a:ext cx="9587150" cy="2279327"/>
          </a:xfrm>
          <a:prstGeom prst="rect">
            <a:avLst/>
          </a:prstGeom>
        </p:spPr>
        <p:txBody>
          <a:bodyPr vert="horz" lIns="419724" tIns="209862" rIns="419724" bIns="209862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7" y="39680107"/>
            <a:ext cx="7064216" cy="2279327"/>
          </a:xfrm>
          <a:prstGeom prst="rect">
            <a:avLst/>
          </a:prstGeom>
        </p:spPr>
        <p:txBody>
          <a:bodyPr vert="horz" lIns="419724" tIns="209862" rIns="419724" bIns="209862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6F0F6-C537-4F40-9564-365795591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98620" rtl="0" eaLnBrk="1" latinLnBrk="0" hangingPunct="1">
        <a:spcBef>
          <a:spcPct val="0"/>
        </a:spcBef>
        <a:buNone/>
        <a:defRPr sz="2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73966" indent="-1573966" algn="l" defTabSz="2098620" rtl="0" eaLnBrk="1" latinLnBrk="0" hangingPunct="1">
        <a:spcBef>
          <a:spcPct val="20000"/>
        </a:spcBef>
        <a:buFont typeface="Arial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258" indent="-1311638" algn="l" defTabSz="2098620" rtl="0" eaLnBrk="1" latinLnBrk="0" hangingPunct="1">
        <a:spcBef>
          <a:spcPct val="20000"/>
        </a:spcBef>
        <a:buFont typeface="Arial"/>
        <a:buChar char="–"/>
        <a:defRPr sz="12900" kern="1200">
          <a:solidFill>
            <a:schemeClr val="tx1"/>
          </a:solidFill>
          <a:latin typeface="+mn-lt"/>
          <a:ea typeface="+mn-ea"/>
          <a:cs typeface="+mn-cs"/>
        </a:defRPr>
      </a:lvl2pPr>
      <a:lvl3pPr marL="5246551" indent="-1049310" algn="l" defTabSz="209862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5172" indent="-1049310" algn="l" defTabSz="2098620" rtl="0" eaLnBrk="1" latinLnBrk="0" hangingPunct="1">
        <a:spcBef>
          <a:spcPct val="20000"/>
        </a:spcBef>
        <a:buFont typeface="Arial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4pPr>
      <a:lvl5pPr marL="9443792" indent="-1049310" algn="l" defTabSz="2098620" rtl="0" eaLnBrk="1" latinLnBrk="0" hangingPunct="1">
        <a:spcBef>
          <a:spcPct val="20000"/>
        </a:spcBef>
        <a:buFont typeface="Arial"/>
        <a:buChar char="»"/>
        <a:defRPr sz="9200" kern="1200">
          <a:solidFill>
            <a:schemeClr val="tx1"/>
          </a:solidFill>
          <a:latin typeface="+mn-lt"/>
          <a:ea typeface="+mn-ea"/>
          <a:cs typeface="+mn-cs"/>
        </a:defRPr>
      </a:lvl5pPr>
      <a:lvl6pPr marL="11542412" indent="-1049310" algn="l" defTabSz="2098620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1033" indent="-1049310" algn="l" defTabSz="2098620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39653" indent="-1049310" algn="l" defTabSz="2098620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8274" indent="-1049310" algn="l" defTabSz="2098620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1pPr>
      <a:lvl2pPr marL="2098620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4197241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3pPr>
      <a:lvl4pPr marL="6295861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4pPr>
      <a:lvl5pPr marL="8394482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5pPr>
      <a:lvl6pPr marL="10493102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6pPr>
      <a:lvl7pPr marL="12591723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7pPr>
      <a:lvl8pPr marL="14690343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8pPr>
      <a:lvl9pPr marL="16788964" algn="l" defTabSz="2098620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4.png"/><Relationship Id="rId47" Type="http://schemas.openxmlformats.org/officeDocument/2006/relationships/image" Target="../media/image45.jpg"/><Relationship Id="rId48" Type="http://schemas.openxmlformats.org/officeDocument/2006/relationships/image" Target="../media/image46.JPG"/><Relationship Id="rId49" Type="http://schemas.openxmlformats.org/officeDocument/2006/relationships/image" Target="../media/image4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tiff"/><Relationship Id="rId9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33" Type="http://schemas.openxmlformats.org/officeDocument/2006/relationships/image" Target="../media/image31.tiff"/><Relationship Id="rId34" Type="http://schemas.openxmlformats.org/officeDocument/2006/relationships/image" Target="../media/image32.jpg"/><Relationship Id="rId35" Type="http://schemas.openxmlformats.org/officeDocument/2006/relationships/image" Target="../media/image33.png"/><Relationship Id="rId36" Type="http://schemas.openxmlformats.org/officeDocument/2006/relationships/image" Target="../media/image34.tiff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37" Type="http://schemas.openxmlformats.org/officeDocument/2006/relationships/image" Target="../media/image35.png"/><Relationship Id="rId38" Type="http://schemas.openxmlformats.org/officeDocument/2006/relationships/image" Target="../media/image36.tiff"/><Relationship Id="rId39" Type="http://schemas.openxmlformats.org/officeDocument/2006/relationships/image" Target="../media/image37.jpg"/><Relationship Id="rId40" Type="http://schemas.openxmlformats.org/officeDocument/2006/relationships/image" Target="../media/image38.jpg"/><Relationship Id="rId41" Type="http://schemas.openxmlformats.org/officeDocument/2006/relationships/image" Target="../media/image39.tiff"/><Relationship Id="rId42" Type="http://schemas.openxmlformats.org/officeDocument/2006/relationships/image" Target="../media/image40.tiff"/><Relationship Id="rId43" Type="http://schemas.openxmlformats.org/officeDocument/2006/relationships/image" Target="../media/image41.tiff"/><Relationship Id="rId44" Type="http://schemas.openxmlformats.org/officeDocument/2006/relationships/image" Target="../media/image42.jpg"/><Relationship Id="rId45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Rounded Rectangle 579">
            <a:hlinkClick r:id="" action="ppaction://noaction"/>
          </p:cNvPr>
          <p:cNvSpPr/>
          <p:nvPr/>
        </p:nvSpPr>
        <p:spPr bwMode="auto">
          <a:xfrm>
            <a:off x="24849987" y="11426701"/>
            <a:ext cx="4549913" cy="4503872"/>
          </a:xfrm>
          <a:prstGeom prst="roundRect">
            <a:avLst>
              <a:gd name="adj" fmla="val 15531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601" name="Rounded Rectangle 600">
            <a:hlinkClick r:id="" action="ppaction://noaction"/>
          </p:cNvPr>
          <p:cNvSpPr/>
          <p:nvPr/>
        </p:nvSpPr>
        <p:spPr bwMode="auto">
          <a:xfrm>
            <a:off x="16277927" y="12359569"/>
            <a:ext cx="8265205" cy="3571004"/>
          </a:xfrm>
          <a:prstGeom prst="roundRect">
            <a:avLst>
              <a:gd name="adj" fmla="val 15531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pic>
        <p:nvPicPr>
          <p:cNvPr id="604" name="Picture 603" descr="tsmrea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20157494"/>
            <a:ext cx="1802913" cy="1698092"/>
          </a:xfrm>
          <a:prstGeom prst="rect">
            <a:avLst/>
          </a:prstGeom>
        </p:spPr>
      </p:pic>
      <p:sp>
        <p:nvSpPr>
          <p:cNvPr id="605" name="Rectangle 604"/>
          <p:cNvSpPr/>
          <p:nvPr/>
        </p:nvSpPr>
        <p:spPr>
          <a:xfrm>
            <a:off x="275298" y="3496312"/>
            <a:ext cx="165578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u="sng" dirty="0"/>
              <a:t>I. </a:t>
            </a:r>
            <a:r>
              <a:rPr lang="en-US" sz="3800" b="1" u="sng" dirty="0" smtClean="0"/>
              <a:t>Federico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1)</a:t>
            </a:r>
            <a:r>
              <a:rPr lang="en-US" sz="3800" b="1" dirty="0"/>
              <a:t>, F. </a:t>
            </a:r>
            <a:r>
              <a:rPr lang="en-US" sz="3800" b="1" dirty="0" err="1" smtClean="0"/>
              <a:t>Maicu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2)</a:t>
            </a:r>
            <a:r>
              <a:rPr lang="en-US" sz="3800" b="1" dirty="0"/>
              <a:t>, N. </a:t>
            </a:r>
            <a:r>
              <a:rPr lang="en-US" sz="3800" b="1" dirty="0" err="1" smtClean="0"/>
              <a:t>Pinardi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1,3)</a:t>
            </a:r>
            <a:r>
              <a:rPr lang="en-US" sz="3800" b="1" dirty="0"/>
              <a:t>, P. </a:t>
            </a:r>
            <a:r>
              <a:rPr lang="en-US" sz="3800" b="1" dirty="0" err="1" smtClean="0"/>
              <a:t>Oddo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4)</a:t>
            </a:r>
            <a:r>
              <a:rPr lang="en-US" sz="3800" b="1" dirty="0"/>
              <a:t>, M. </a:t>
            </a:r>
            <a:r>
              <a:rPr lang="en-US" sz="3800" b="1" dirty="0" err="1" smtClean="0"/>
              <a:t>Zavatarelli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3)</a:t>
            </a:r>
            <a:r>
              <a:rPr lang="en-US" sz="3800" b="1" dirty="0"/>
              <a:t>,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/>
              <a:t>V</a:t>
            </a:r>
            <a:r>
              <a:rPr lang="en-US" sz="3800" b="1" dirty="0"/>
              <a:t>. </a:t>
            </a:r>
            <a:r>
              <a:rPr lang="en-US" sz="3800" b="1" dirty="0" err="1" smtClean="0"/>
              <a:t>Lyubartsev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1)</a:t>
            </a:r>
            <a:r>
              <a:rPr lang="en-US" sz="3800" b="1" dirty="0"/>
              <a:t>, S. </a:t>
            </a:r>
            <a:r>
              <a:rPr lang="en-US" sz="3800" b="1" dirty="0" err="1" smtClean="0"/>
              <a:t>Causio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1)</a:t>
            </a:r>
            <a:r>
              <a:rPr lang="en-US" sz="3800" b="1" dirty="0"/>
              <a:t>, C. </a:t>
            </a:r>
            <a:r>
              <a:rPr lang="en-US" sz="3800" b="1" dirty="0" err="1" smtClean="0"/>
              <a:t>Caporale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5)</a:t>
            </a:r>
            <a:r>
              <a:rPr lang="en-US" sz="3800" b="1" dirty="0"/>
              <a:t>, M. </a:t>
            </a:r>
            <a:r>
              <a:rPr lang="en-US" sz="3800" b="1" dirty="0" err="1" smtClean="0"/>
              <a:t>Demarte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5)</a:t>
            </a:r>
            <a:r>
              <a:rPr lang="en-US" sz="3800" b="1" dirty="0"/>
              <a:t>, A. </a:t>
            </a:r>
            <a:r>
              <a:rPr lang="en-US" sz="3800" b="1" dirty="0" err="1" smtClean="0"/>
              <a:t>Falconieri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6)</a:t>
            </a:r>
            <a:r>
              <a:rPr lang="en-US" sz="3800" b="1" dirty="0"/>
              <a:t>,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/>
              <a:t>R</a:t>
            </a:r>
            <a:r>
              <a:rPr lang="en-US" sz="3800" b="1" dirty="0"/>
              <a:t>. </a:t>
            </a:r>
            <a:r>
              <a:rPr lang="en-US" sz="3800" b="1" dirty="0" err="1" smtClean="0"/>
              <a:t>Lecci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1)</a:t>
            </a:r>
            <a:r>
              <a:rPr lang="en-US" sz="3800" b="1" dirty="0"/>
              <a:t>, T. </a:t>
            </a:r>
            <a:r>
              <a:rPr lang="en-US" sz="3800" b="1" dirty="0" err="1" smtClean="0"/>
              <a:t>Lacava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6)</a:t>
            </a:r>
            <a:r>
              <a:rPr lang="en-US" sz="3800" b="1" dirty="0"/>
              <a:t>, M. </a:t>
            </a:r>
            <a:r>
              <a:rPr lang="en-US" sz="3800" b="1" dirty="0" err="1" smtClean="0"/>
              <a:t>Lisi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3)</a:t>
            </a:r>
            <a:r>
              <a:rPr lang="en-US" sz="3800" b="1" dirty="0"/>
              <a:t>, A. </a:t>
            </a:r>
            <a:r>
              <a:rPr lang="en-US" sz="3800" b="1" dirty="0" err="1"/>
              <a:t>Sepp-</a:t>
            </a:r>
            <a:r>
              <a:rPr lang="en-US" sz="3800" b="1" dirty="0" err="1" smtClean="0"/>
              <a:t>Neves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3)</a:t>
            </a:r>
            <a:r>
              <a:rPr lang="en-US" sz="3800" b="1" dirty="0"/>
              <a:t>, G. </a:t>
            </a:r>
            <a:r>
              <a:rPr lang="en-US" sz="3800" b="1" dirty="0" smtClean="0"/>
              <a:t>Lorenzetti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2)</a:t>
            </a:r>
            <a:r>
              <a:rPr lang="en-US" sz="3800" b="1" dirty="0"/>
              <a:t>,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/>
              <a:t>G</a:t>
            </a:r>
            <a:r>
              <a:rPr lang="en-US" sz="3800" b="1" dirty="0"/>
              <a:t>. </a:t>
            </a:r>
            <a:r>
              <a:rPr lang="en-US" sz="3800" b="1" dirty="0" err="1" smtClean="0"/>
              <a:t>Manfè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2)</a:t>
            </a:r>
            <a:r>
              <a:rPr lang="en-US" sz="3800" b="1" dirty="0"/>
              <a:t>, </a:t>
            </a:r>
            <a:r>
              <a:rPr lang="en-US" sz="3800" b="1" dirty="0" smtClean="0"/>
              <a:t>F</a:t>
            </a:r>
            <a:r>
              <a:rPr lang="en-US" sz="3800" b="1" dirty="0"/>
              <a:t>. </a:t>
            </a:r>
            <a:r>
              <a:rPr lang="en-US" sz="3800" b="1" dirty="0" err="1" smtClean="0"/>
              <a:t>Trotta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3)</a:t>
            </a:r>
            <a:r>
              <a:rPr lang="en-US" sz="3800" b="1" dirty="0"/>
              <a:t>, L. </a:t>
            </a:r>
            <a:r>
              <a:rPr lang="en-US" sz="3800" b="1" dirty="0" err="1" smtClean="0"/>
              <a:t>Zaggia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2)</a:t>
            </a:r>
            <a:r>
              <a:rPr lang="en-US" sz="3800" b="1" dirty="0"/>
              <a:t>, S. A. </a:t>
            </a:r>
            <a:r>
              <a:rPr lang="en-US" sz="3800" b="1" dirty="0" err="1" smtClean="0"/>
              <a:t>Ciliberti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1)</a:t>
            </a:r>
            <a:r>
              <a:rPr lang="en-US" sz="3800" b="1" dirty="0"/>
              <a:t>, C. </a:t>
            </a:r>
            <a:r>
              <a:rPr lang="en-US" sz="3800" b="1" dirty="0" err="1" smtClean="0"/>
              <a:t>Fratianni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7)</a:t>
            </a:r>
            <a:r>
              <a:rPr lang="en-US" sz="3800" b="1" dirty="0"/>
              <a:t>, A. </a:t>
            </a:r>
            <a:r>
              <a:rPr lang="en-US" sz="3800" b="1" dirty="0" err="1" smtClean="0"/>
              <a:t>Grandi</a:t>
            </a:r>
            <a:r>
              <a:rPr lang="en-US" sz="3800" b="1" baseline="30000" dirty="0" smtClean="0"/>
              <a:t>(</a:t>
            </a:r>
            <a:r>
              <a:rPr lang="en-US" sz="3800" b="1" baseline="30000" dirty="0"/>
              <a:t>7)</a:t>
            </a:r>
            <a:r>
              <a:rPr lang="en-US" sz="3800" dirty="0" smtClean="0">
                <a:effectLst/>
              </a:rPr>
              <a:t> </a:t>
            </a:r>
            <a:endParaRPr lang="en-US" sz="3800" dirty="0"/>
          </a:p>
        </p:txBody>
      </p:sp>
      <p:sp>
        <p:nvSpPr>
          <p:cNvPr id="606" name="Rectangle 605"/>
          <p:cNvSpPr/>
          <p:nvPr/>
        </p:nvSpPr>
        <p:spPr>
          <a:xfrm>
            <a:off x="16909314" y="3381208"/>
            <a:ext cx="16956743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800" baseline="30000" dirty="0" smtClean="0"/>
              <a:t>(1) </a:t>
            </a:r>
            <a:r>
              <a:rPr lang="es-ES_tradnl" sz="2800" dirty="0" smtClean="0"/>
              <a:t>Centro </a:t>
            </a:r>
            <a:r>
              <a:rPr lang="es-ES_tradnl" sz="2800" dirty="0"/>
              <a:t>Euro-</a:t>
            </a:r>
            <a:r>
              <a:rPr lang="es-ES_tradnl" sz="2800" dirty="0" err="1"/>
              <a:t>Mediterraneo</a:t>
            </a:r>
            <a:r>
              <a:rPr lang="es-ES_tradnl" sz="2800" dirty="0"/>
              <a:t> sui </a:t>
            </a:r>
            <a:r>
              <a:rPr lang="es-ES_tradnl" sz="2800" dirty="0" err="1"/>
              <a:t>Cambiamenti</a:t>
            </a:r>
            <a:r>
              <a:rPr lang="es-ES_tradnl" sz="2800" dirty="0"/>
              <a:t> </a:t>
            </a:r>
            <a:r>
              <a:rPr lang="es-ES_tradnl" sz="2800" dirty="0" err="1"/>
              <a:t>Climatici</a:t>
            </a:r>
            <a:r>
              <a:rPr lang="es-ES_tradnl" sz="2800" dirty="0"/>
              <a:t> (CMCC) Lecce,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(2) </a:t>
            </a:r>
            <a:r>
              <a:rPr lang="es-ES_tradnl" sz="2800" dirty="0" err="1" smtClean="0"/>
              <a:t>Istituto</a:t>
            </a:r>
            <a:r>
              <a:rPr lang="es-ES_tradnl" sz="2800" dirty="0" smtClean="0"/>
              <a:t> </a:t>
            </a:r>
            <a:r>
              <a:rPr lang="es-ES_tradnl" sz="2800" dirty="0"/>
              <a:t>di </a:t>
            </a:r>
            <a:r>
              <a:rPr lang="es-ES_tradnl" sz="2800" dirty="0" err="1"/>
              <a:t>Scienze</a:t>
            </a:r>
            <a:r>
              <a:rPr lang="es-ES_tradnl" sz="2800" dirty="0"/>
              <a:t> Marine, CNR, </a:t>
            </a:r>
            <a:r>
              <a:rPr lang="es-ES_tradnl" sz="2800" dirty="0" err="1"/>
              <a:t>Venezia</a:t>
            </a:r>
            <a:r>
              <a:rPr lang="es-ES_tradnl" sz="2800" dirty="0"/>
              <a:t>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(3) </a:t>
            </a:r>
            <a:r>
              <a:rPr lang="es-ES_tradnl" sz="2800" dirty="0" err="1" smtClean="0"/>
              <a:t>Department</a:t>
            </a:r>
            <a:r>
              <a:rPr lang="es-ES_tradnl" sz="2800" dirty="0" smtClean="0"/>
              <a:t> </a:t>
            </a:r>
            <a:r>
              <a:rPr lang="es-ES_tradnl" sz="2800" dirty="0"/>
              <a:t>of </a:t>
            </a:r>
            <a:r>
              <a:rPr lang="es-ES_tradnl" sz="2800" dirty="0" err="1"/>
              <a:t>Physics</a:t>
            </a:r>
            <a:r>
              <a:rPr lang="es-ES_tradnl" sz="2800" dirty="0"/>
              <a:t> and </a:t>
            </a:r>
            <a:r>
              <a:rPr lang="es-ES_tradnl" sz="2800" dirty="0" err="1"/>
              <a:t>Astronomy</a:t>
            </a:r>
            <a:r>
              <a:rPr lang="es-ES_tradnl" sz="2800" dirty="0"/>
              <a:t>, </a:t>
            </a:r>
            <a:r>
              <a:rPr lang="es-ES_tradnl" sz="2800" dirty="0" err="1"/>
              <a:t>University</a:t>
            </a:r>
            <a:r>
              <a:rPr lang="es-ES_tradnl" sz="2800" dirty="0"/>
              <a:t> of </a:t>
            </a:r>
            <a:r>
              <a:rPr lang="es-ES_tradnl" sz="2800" dirty="0" err="1"/>
              <a:t>Bologna</a:t>
            </a:r>
            <a:r>
              <a:rPr lang="es-ES_tradnl" sz="2800" dirty="0"/>
              <a:t>, </a:t>
            </a:r>
            <a:r>
              <a:rPr lang="es-ES_tradnl" sz="2800" dirty="0" err="1"/>
              <a:t>Bologna</a:t>
            </a:r>
            <a:r>
              <a:rPr lang="es-ES_tradnl" sz="2800" dirty="0"/>
              <a:t>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(4) </a:t>
            </a:r>
            <a:r>
              <a:rPr lang="es-ES_tradnl" sz="2800" dirty="0" smtClean="0"/>
              <a:t>Centre </a:t>
            </a:r>
            <a:r>
              <a:rPr lang="es-ES_tradnl" sz="2800" dirty="0" err="1"/>
              <a:t>for</a:t>
            </a:r>
            <a:r>
              <a:rPr lang="es-ES_tradnl" sz="2800" dirty="0"/>
              <a:t> </a:t>
            </a:r>
            <a:r>
              <a:rPr lang="es-ES_tradnl" sz="2800" dirty="0" err="1"/>
              <a:t>Maritime</a:t>
            </a:r>
            <a:r>
              <a:rPr lang="es-ES_tradnl" sz="2800" dirty="0"/>
              <a:t> </a:t>
            </a:r>
            <a:r>
              <a:rPr lang="es-ES_tradnl" sz="2800" dirty="0" err="1"/>
              <a:t>Research</a:t>
            </a:r>
            <a:r>
              <a:rPr lang="es-ES_tradnl" sz="2800" dirty="0"/>
              <a:t> and </a:t>
            </a:r>
            <a:r>
              <a:rPr lang="es-ES_tradnl" sz="2800" dirty="0" err="1"/>
              <a:t>Experimentation</a:t>
            </a:r>
            <a:r>
              <a:rPr lang="es-ES_tradnl" sz="2800" dirty="0"/>
              <a:t> (CMRE), La Spezia,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(5) </a:t>
            </a:r>
            <a:r>
              <a:rPr lang="es-ES_tradnl" sz="2800" dirty="0" err="1" smtClean="0"/>
              <a:t>Istituto</a:t>
            </a:r>
            <a:r>
              <a:rPr lang="es-ES_tradnl" sz="2800" dirty="0" smtClean="0"/>
              <a:t> </a:t>
            </a:r>
            <a:r>
              <a:rPr lang="es-ES_tradnl" sz="2800" dirty="0" err="1"/>
              <a:t>Idrografico</a:t>
            </a:r>
            <a:r>
              <a:rPr lang="es-ES_tradnl" sz="2800" dirty="0"/>
              <a:t> </a:t>
            </a:r>
            <a:r>
              <a:rPr lang="es-ES_tradnl" sz="2800" dirty="0" err="1"/>
              <a:t>della</a:t>
            </a:r>
            <a:r>
              <a:rPr lang="es-ES_tradnl" sz="2800" dirty="0"/>
              <a:t> Marina Militare Italiana, </a:t>
            </a:r>
            <a:r>
              <a:rPr lang="es-ES_tradnl" sz="2800" dirty="0" err="1"/>
              <a:t>Genova</a:t>
            </a:r>
            <a:r>
              <a:rPr lang="es-ES_tradnl" sz="2800" dirty="0"/>
              <a:t>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(6) </a:t>
            </a:r>
            <a:r>
              <a:rPr lang="es-ES_tradnl" sz="2800" dirty="0" err="1" smtClean="0"/>
              <a:t>Istituto</a:t>
            </a:r>
            <a:r>
              <a:rPr lang="es-ES_tradnl" sz="2800" dirty="0" smtClean="0"/>
              <a:t> </a:t>
            </a:r>
            <a:r>
              <a:rPr lang="es-ES_tradnl" sz="2800" dirty="0"/>
              <a:t>di </a:t>
            </a:r>
            <a:r>
              <a:rPr lang="es-ES_tradnl" sz="2800" dirty="0" err="1"/>
              <a:t>Metodologie</a:t>
            </a:r>
            <a:r>
              <a:rPr lang="es-ES_tradnl" sz="2800" dirty="0"/>
              <a:t> per </a:t>
            </a:r>
            <a:r>
              <a:rPr lang="es-ES_tradnl" sz="2800" dirty="0" err="1"/>
              <a:t>l’Analisi</a:t>
            </a:r>
            <a:r>
              <a:rPr lang="es-ES_tradnl" sz="2800" dirty="0"/>
              <a:t> </a:t>
            </a:r>
            <a:r>
              <a:rPr lang="es-ES_tradnl" sz="2800" dirty="0" err="1"/>
              <a:t>Ambientale</a:t>
            </a:r>
            <a:r>
              <a:rPr lang="es-ES_tradnl" sz="2800" dirty="0"/>
              <a:t>, CNR, Potenza, </a:t>
            </a:r>
            <a:r>
              <a:rPr lang="es-ES_tradnl" sz="2800" dirty="0" err="1" smtClean="0"/>
              <a:t>Italy</a:t>
            </a:r>
            <a:endParaRPr lang="en-US" sz="2800" dirty="0" smtClean="0"/>
          </a:p>
          <a:p>
            <a:pPr lvl="0"/>
            <a:r>
              <a:rPr lang="es-ES_tradnl" sz="2800" baseline="30000" dirty="0" smtClean="0"/>
              <a:t>(7) </a:t>
            </a:r>
            <a:r>
              <a:rPr lang="es-ES_tradnl" sz="2800" dirty="0" err="1" smtClean="0"/>
              <a:t>Istituto</a:t>
            </a:r>
            <a:r>
              <a:rPr lang="es-ES_tradnl" sz="2800" dirty="0" smtClean="0"/>
              <a:t> </a:t>
            </a:r>
            <a:r>
              <a:rPr lang="es-ES_tradnl" sz="2800" dirty="0" err="1"/>
              <a:t>Nazionale</a:t>
            </a:r>
            <a:r>
              <a:rPr lang="es-ES_tradnl" sz="2800" dirty="0"/>
              <a:t> di </a:t>
            </a:r>
            <a:r>
              <a:rPr lang="es-ES_tradnl" sz="2800" dirty="0" err="1"/>
              <a:t>Geofisica</a:t>
            </a:r>
            <a:r>
              <a:rPr lang="es-ES_tradnl" sz="2800" dirty="0"/>
              <a:t> e </a:t>
            </a:r>
            <a:r>
              <a:rPr lang="es-ES_tradnl" sz="2800" dirty="0" err="1"/>
              <a:t>Vulcanologia</a:t>
            </a:r>
            <a:r>
              <a:rPr lang="es-ES_tradnl" sz="2800" dirty="0"/>
              <a:t> (INGV), </a:t>
            </a:r>
            <a:r>
              <a:rPr lang="es-ES_tradnl" sz="2800" dirty="0" err="1"/>
              <a:t>Bologna</a:t>
            </a:r>
            <a:r>
              <a:rPr lang="es-ES_tradnl" sz="2800" dirty="0"/>
              <a:t>, </a:t>
            </a:r>
            <a:r>
              <a:rPr lang="es-ES_tradnl" sz="2800" dirty="0" err="1"/>
              <a:t>Italy</a:t>
            </a:r>
            <a:endParaRPr lang="en-US" sz="2800" dirty="0"/>
          </a:p>
        </p:txBody>
      </p:sp>
      <p:pic>
        <p:nvPicPr>
          <p:cNvPr id="607" name="Picture 606" descr="mrea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020" y="168628"/>
            <a:ext cx="5565020" cy="1901869"/>
          </a:xfrm>
          <a:prstGeom prst="rect">
            <a:avLst/>
          </a:prstGeom>
        </p:spPr>
      </p:pic>
      <p:sp>
        <p:nvSpPr>
          <p:cNvPr id="608" name="Rounded Rectangle 607"/>
          <p:cNvSpPr/>
          <p:nvPr/>
        </p:nvSpPr>
        <p:spPr>
          <a:xfrm>
            <a:off x="5722764" y="7189981"/>
            <a:ext cx="19634323" cy="3084177"/>
          </a:xfrm>
          <a:prstGeom prst="roundRect">
            <a:avLst>
              <a:gd name="adj" fmla="val 43135"/>
            </a:avLst>
          </a:prstGeom>
          <a:noFill/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Rounded Rectangle 608"/>
          <p:cNvSpPr/>
          <p:nvPr/>
        </p:nvSpPr>
        <p:spPr>
          <a:xfrm>
            <a:off x="780007" y="11184914"/>
            <a:ext cx="14387850" cy="5001651"/>
          </a:xfrm>
          <a:prstGeom prst="roundRect">
            <a:avLst>
              <a:gd name="adj" fmla="val 17743"/>
            </a:avLst>
          </a:prstGeom>
          <a:noFill/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ounded Rectangle 609"/>
          <p:cNvSpPr/>
          <p:nvPr/>
        </p:nvSpPr>
        <p:spPr>
          <a:xfrm>
            <a:off x="652980" y="17027488"/>
            <a:ext cx="29016162" cy="8162900"/>
          </a:xfrm>
          <a:prstGeom prst="roundRect">
            <a:avLst>
              <a:gd name="adj" fmla="val 15063"/>
            </a:avLst>
          </a:prstGeom>
          <a:noFill/>
          <a:ln w="889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Rounded Rectangle 617"/>
          <p:cNvSpPr/>
          <p:nvPr/>
        </p:nvSpPr>
        <p:spPr>
          <a:xfrm>
            <a:off x="5906062" y="6498694"/>
            <a:ext cx="3506637" cy="9290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Hebrew Scholar"/>
                <a:cs typeface="Arial Hebrew Scholar"/>
              </a:rPr>
              <a:t>Abstract</a:t>
            </a:r>
            <a:endParaRPr lang="en-US" sz="4800" b="1" dirty="0">
              <a:solidFill>
                <a:schemeClr val="tx1"/>
              </a:solidFill>
              <a:latin typeface="Arial Hebrew Scholar"/>
              <a:cs typeface="Arial Hebrew Scholar"/>
            </a:endParaRPr>
          </a:p>
        </p:txBody>
      </p:sp>
      <p:sp>
        <p:nvSpPr>
          <p:cNvPr id="623" name="Rounded Rectangle 622"/>
          <p:cNvSpPr/>
          <p:nvPr/>
        </p:nvSpPr>
        <p:spPr>
          <a:xfrm>
            <a:off x="766145" y="10749429"/>
            <a:ext cx="6059771" cy="9290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Hebrew Scholar"/>
                <a:cs typeface="Arial Hebrew Scholar"/>
              </a:rPr>
              <a:t>What is MREA?</a:t>
            </a:r>
            <a:endParaRPr lang="en-US" sz="4800" b="1" dirty="0">
              <a:solidFill>
                <a:schemeClr val="tx1"/>
              </a:solidFill>
              <a:latin typeface="Arial Hebrew Scholar"/>
              <a:cs typeface="Arial Hebrew Scholar"/>
            </a:endParaRPr>
          </a:p>
        </p:txBody>
      </p:sp>
      <p:sp>
        <p:nvSpPr>
          <p:cNvPr id="625" name="Rounded Rectangle 624"/>
          <p:cNvSpPr/>
          <p:nvPr/>
        </p:nvSpPr>
        <p:spPr>
          <a:xfrm>
            <a:off x="644578" y="16586499"/>
            <a:ext cx="12901773" cy="9290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8000"/>
                </a:solidFill>
                <a:latin typeface="Arial Hebrew Scholar"/>
                <a:cs typeface="Arial Hebrew Scholar"/>
              </a:rPr>
              <a:t>MREA14 – Gulf of Taranto (October 2014)</a:t>
            </a:r>
            <a:endParaRPr lang="en-US" sz="4400" b="1" dirty="0">
              <a:solidFill>
                <a:srgbClr val="008000"/>
              </a:solidFill>
              <a:latin typeface="Arial Hebrew Scholar"/>
              <a:cs typeface="Arial Hebrew Scholar"/>
            </a:endParaRPr>
          </a:p>
        </p:txBody>
      </p:sp>
      <p:sp>
        <p:nvSpPr>
          <p:cNvPr id="628" name="Rectangle 627"/>
          <p:cNvSpPr/>
          <p:nvPr/>
        </p:nvSpPr>
        <p:spPr>
          <a:xfrm>
            <a:off x="6376285" y="7424691"/>
            <a:ext cx="181944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The work provides an overview on MREA (Marine Rapid Environmental Assessment) </a:t>
            </a:r>
            <a:r>
              <a:rPr lang="en-US" sz="2800" dirty="0">
                <a:solidFill>
                  <a:srgbClr val="FF0000"/>
                </a:solidFill>
              </a:rPr>
              <a:t>experimental and observational methodology</a:t>
            </a:r>
            <a:r>
              <a:rPr lang="en-US" sz="2800" dirty="0"/>
              <a:t> developed in the last years, thanks to the synergies between several </a:t>
            </a:r>
            <a:r>
              <a:rPr lang="en-US" sz="2800" dirty="0" smtClean="0"/>
              <a:t>multi-disciplinary oceanographic </a:t>
            </a:r>
            <a:r>
              <a:rPr lang="en-US" sz="2800" dirty="0"/>
              <a:t>research centers and the Italian Navy Hydrographic Institute.</a:t>
            </a:r>
          </a:p>
          <a:p>
            <a:pPr algn="just"/>
            <a:r>
              <a:rPr lang="en-US" sz="2800" dirty="0"/>
              <a:t>The approach is based on an optimal strategy (</a:t>
            </a:r>
            <a:r>
              <a:rPr lang="en-US" sz="2800" dirty="0" err="1"/>
              <a:t>i</a:t>
            </a:r>
            <a:r>
              <a:rPr lang="en-US" sz="2800" dirty="0"/>
              <a:t>) to collect evidences on </a:t>
            </a:r>
            <a:r>
              <a:rPr lang="en-US" sz="2800" dirty="0">
                <a:solidFill>
                  <a:srgbClr val="0000FF"/>
                </a:solidFill>
              </a:rPr>
              <a:t>ocean </a:t>
            </a:r>
            <a:r>
              <a:rPr lang="en-US" sz="2800" dirty="0" err="1">
                <a:solidFill>
                  <a:srgbClr val="0000FF"/>
                </a:solidFill>
              </a:rPr>
              <a:t>mesoscales</a:t>
            </a:r>
            <a:r>
              <a:rPr lang="en-US" sz="2800" dirty="0">
                <a:solidFill>
                  <a:srgbClr val="0000FF"/>
                </a:solidFill>
              </a:rPr>
              <a:t> and </a:t>
            </a:r>
            <a:r>
              <a:rPr lang="en-US" sz="2800" dirty="0" err="1">
                <a:solidFill>
                  <a:srgbClr val="0000FF"/>
                </a:solidFill>
              </a:rPr>
              <a:t>submesoscales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with a spatial-and-time synoptic coverage and repeated surveys, (ii) to increase the </a:t>
            </a:r>
            <a:r>
              <a:rPr lang="en-US" sz="2800" b="1" dirty="0">
                <a:solidFill>
                  <a:srgbClr val="0000FF"/>
                </a:solidFill>
              </a:rPr>
              <a:t>skills of ocean forecasting</a:t>
            </a:r>
            <a:r>
              <a:rPr lang="en-US" sz="2800" dirty="0"/>
              <a:t>, producing both initialization and verification datasets for numerical models.</a:t>
            </a:r>
          </a:p>
        </p:txBody>
      </p:sp>
      <p:sp>
        <p:nvSpPr>
          <p:cNvPr id="629" name="Rectangle 628"/>
          <p:cNvSpPr/>
          <p:nvPr/>
        </p:nvSpPr>
        <p:spPr>
          <a:xfrm>
            <a:off x="7585718" y="11481087"/>
            <a:ext cx="73512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800" dirty="0" smtClean="0">
                <a:effectLst/>
              </a:rPr>
              <a:t>The </a:t>
            </a:r>
            <a:r>
              <a:rPr lang="en-US" sz="1800" b="1" dirty="0" smtClean="0">
                <a:effectLst/>
              </a:rPr>
              <a:t>Marine Rapid Environmental Assessment </a:t>
            </a:r>
            <a:r>
              <a:rPr lang="en-US" sz="1800" dirty="0" smtClean="0">
                <a:effectLst/>
              </a:rPr>
              <a:t>is a methodology to collect marine data useful to improve our </a:t>
            </a:r>
            <a:r>
              <a:rPr lang="en-US" sz="1800" b="1" dirty="0" smtClean="0">
                <a:effectLst/>
              </a:rPr>
              <a:t>knowledge of the marine state </a:t>
            </a:r>
            <a:r>
              <a:rPr lang="en-US" sz="1800" dirty="0" smtClean="0">
                <a:effectLst/>
              </a:rPr>
              <a:t>and </a:t>
            </a:r>
            <a:r>
              <a:rPr lang="en-US" sz="1800" b="1" dirty="0" smtClean="0">
                <a:effectLst/>
              </a:rPr>
              <a:t>specific dynamical processes </a:t>
            </a:r>
            <a:r>
              <a:rPr lang="en-US" sz="1800" dirty="0" smtClean="0">
                <a:effectLst/>
              </a:rPr>
              <a:t>and increase skill of </a:t>
            </a:r>
            <a:r>
              <a:rPr lang="en-US" sz="1800" b="1" dirty="0" smtClean="0">
                <a:effectLst/>
              </a:rPr>
              <a:t>ocean forecasting </a:t>
            </a:r>
            <a:r>
              <a:rPr lang="en-US" sz="1800" dirty="0" smtClean="0">
                <a:effectLst/>
              </a:rPr>
              <a:t>and analyses. </a:t>
            </a:r>
            <a:endParaRPr lang="en-US" sz="18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800" dirty="0" smtClean="0">
                <a:effectLst/>
              </a:rPr>
              <a:t>It was developed in the late </a:t>
            </a:r>
            <a:r>
              <a:rPr lang="en-US" sz="1800" b="1" dirty="0" smtClean="0">
                <a:effectLst/>
              </a:rPr>
              <a:t>1990s</a:t>
            </a:r>
            <a:r>
              <a:rPr lang="en-US" sz="1800" dirty="0" smtClean="0">
                <a:effectLst/>
              </a:rPr>
              <a:t> to collect synoptic oceanographic data relevant for </a:t>
            </a:r>
            <a:r>
              <a:rPr lang="en-US" sz="1800" b="1" dirty="0" err="1" smtClean="0">
                <a:effectLst/>
              </a:rPr>
              <a:t>nowcasts</a:t>
            </a:r>
            <a:r>
              <a:rPr lang="en-US" sz="1800" b="1" dirty="0" smtClean="0">
                <a:effectLst/>
              </a:rPr>
              <a:t>, forecasts and derived applications </a:t>
            </a:r>
            <a:r>
              <a:rPr lang="en-US" sz="1800" dirty="0" smtClean="0">
                <a:effectLst/>
              </a:rPr>
              <a:t>by </a:t>
            </a:r>
            <a:r>
              <a:rPr lang="en-US" sz="1800" b="1" dirty="0" smtClean="0">
                <a:effectLst/>
              </a:rPr>
              <a:t>Robinson and </a:t>
            </a:r>
            <a:r>
              <a:rPr lang="en-US" sz="1800" b="1" dirty="0" err="1" smtClean="0">
                <a:effectLst/>
              </a:rPr>
              <a:t>Sellschopp</a:t>
            </a:r>
            <a:r>
              <a:rPr lang="en-US" sz="1800" b="1" dirty="0" smtClean="0">
                <a:effectLst/>
              </a:rPr>
              <a:t> </a:t>
            </a:r>
            <a:r>
              <a:rPr lang="en-US" sz="1800" dirty="0" smtClean="0">
                <a:effectLst/>
              </a:rPr>
              <a:t>(2002).</a:t>
            </a:r>
            <a:endParaRPr lang="en-US" sz="18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800" dirty="0" smtClean="0"/>
              <a:t>D</a:t>
            </a:r>
            <a:r>
              <a:rPr lang="en-US" sz="1800" dirty="0" smtClean="0">
                <a:effectLst/>
              </a:rPr>
              <a:t>ata collection and analysis has to be developed which considers </a:t>
            </a:r>
            <a:r>
              <a:rPr lang="en-US" sz="1800" b="1" dirty="0" smtClean="0">
                <a:effectLst/>
              </a:rPr>
              <a:t>synoptic time scales</a:t>
            </a:r>
            <a:r>
              <a:rPr lang="en-US" sz="1800" dirty="0" smtClean="0">
                <a:effectLst/>
              </a:rPr>
              <a:t> and repeated surveys to produce both initialization and verification data sets.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800" dirty="0" smtClean="0">
                <a:effectLst/>
              </a:rPr>
              <a:t>MREA is one of the optimal experimental strategies to collect definitive evidence on ocean </a:t>
            </a:r>
            <a:r>
              <a:rPr lang="en-US" sz="1800" dirty="0" err="1" smtClean="0">
                <a:effectLst/>
              </a:rPr>
              <a:t>mesoscales</a:t>
            </a:r>
            <a:r>
              <a:rPr lang="en-US" sz="1800" dirty="0" smtClean="0">
                <a:effectLst/>
              </a:rPr>
              <a:t> for improving knowledge and </a:t>
            </a:r>
            <a:r>
              <a:rPr lang="en-US" sz="1800" b="1" dirty="0" smtClean="0">
                <a:effectLst/>
              </a:rPr>
              <a:t>forecast</a:t>
            </a:r>
            <a:r>
              <a:rPr lang="en-US" sz="1800" dirty="0" smtClean="0">
                <a:effectLst/>
              </a:rPr>
              <a:t> skill.</a:t>
            </a:r>
            <a:endParaRPr lang="en-US" sz="1800" b="1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630" name="Rectangle 629"/>
          <p:cNvSpPr/>
          <p:nvPr/>
        </p:nvSpPr>
        <p:spPr>
          <a:xfrm>
            <a:off x="25205329" y="11477210"/>
            <a:ext cx="3977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 smtClean="0">
              <a:effectLst/>
            </a:endParaRPr>
          </a:p>
          <a:p>
            <a:pPr algn="just"/>
            <a:r>
              <a:rPr lang="en-US" sz="1400" dirty="0" smtClean="0">
                <a:effectLst/>
              </a:rPr>
              <a:t>The Italian MREA experiments were thought to contribute to:</a:t>
            </a:r>
            <a:endParaRPr lang="en-US" sz="1400" b="1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632" name="Rounded Rectangle 631"/>
          <p:cNvSpPr/>
          <p:nvPr/>
        </p:nvSpPr>
        <p:spPr bwMode="auto">
          <a:xfrm>
            <a:off x="16247329" y="12238481"/>
            <a:ext cx="7512307" cy="439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633" name="Rectangle 632"/>
          <p:cNvSpPr/>
          <p:nvPr/>
        </p:nvSpPr>
        <p:spPr>
          <a:xfrm>
            <a:off x="16319338" y="12250664"/>
            <a:ext cx="7558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 Hebrew Scholar"/>
                <a:cs typeface="Arial Hebrew Scholar"/>
              </a:rPr>
              <a:t>The historical Rapid Environment Assessment surveys in Mediterranean Sea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pic>
        <p:nvPicPr>
          <p:cNvPr id="634" name="Picture 633" descr="mrea1416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18354"/>
          <a:stretch/>
        </p:blipFill>
        <p:spPr>
          <a:xfrm>
            <a:off x="25348366" y="14178704"/>
            <a:ext cx="1611698" cy="1507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5" name="Rectangle 634"/>
          <p:cNvSpPr/>
          <p:nvPr/>
        </p:nvSpPr>
        <p:spPr>
          <a:xfrm>
            <a:off x="25429847" y="14178704"/>
            <a:ext cx="1115190" cy="129958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Rectangle 635"/>
          <p:cNvSpPr/>
          <p:nvPr/>
        </p:nvSpPr>
        <p:spPr>
          <a:xfrm>
            <a:off x="25431525" y="15302058"/>
            <a:ext cx="675030" cy="1739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Rectangle 636"/>
          <p:cNvSpPr/>
          <p:nvPr/>
        </p:nvSpPr>
        <p:spPr>
          <a:xfrm>
            <a:off x="25374206" y="15240463"/>
            <a:ext cx="8207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1000" b="1" i="1" kern="0" dirty="0" smtClean="0">
                <a:solidFill>
                  <a:sysClr val="windowText" lastClr="000000"/>
                </a:solidFill>
              </a:rPr>
              <a:t>MREA</a:t>
            </a:r>
            <a:r>
              <a:rPr lang="en-US" sz="1000" b="1" i="1" kern="0" dirty="0" smtClean="0">
                <a:solidFill>
                  <a:srgbClr val="008000"/>
                </a:solidFill>
              </a:rPr>
              <a:t>14</a:t>
            </a:r>
            <a:r>
              <a:rPr lang="en-US" sz="1000" b="1" i="1" kern="0" dirty="0" smtClean="0">
                <a:solidFill>
                  <a:sysClr val="windowText" lastClr="000000"/>
                </a:solidFill>
              </a:rPr>
              <a:t>-</a:t>
            </a:r>
            <a:r>
              <a:rPr lang="en-US" sz="1000" b="1" i="1" kern="0" dirty="0" smtClean="0">
                <a:solidFill>
                  <a:srgbClr val="FF0000"/>
                </a:solidFill>
              </a:rPr>
              <a:t>16</a:t>
            </a:r>
            <a:endParaRPr lang="en-US" sz="1000" kern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8" name="Rectangle 637"/>
          <p:cNvSpPr/>
          <p:nvPr/>
        </p:nvSpPr>
        <p:spPr>
          <a:xfrm>
            <a:off x="25429847" y="14178821"/>
            <a:ext cx="1113510" cy="26068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Rectangle 638"/>
          <p:cNvSpPr/>
          <p:nvPr/>
        </p:nvSpPr>
        <p:spPr>
          <a:xfrm>
            <a:off x="25461711" y="14114408"/>
            <a:ext cx="1068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1000" b="1" i="1" kern="0" dirty="0" smtClean="0">
                <a:solidFill>
                  <a:sysClr val="windowText" lastClr="000000"/>
                </a:solidFill>
              </a:rPr>
              <a:t>Northern Ionian </a:t>
            </a:r>
            <a:endParaRPr lang="en-US" sz="1000" b="1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40" name="Picture 639" descr="mre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582" y="15064552"/>
            <a:ext cx="689088" cy="689088"/>
          </a:xfrm>
          <a:prstGeom prst="rect">
            <a:avLst/>
          </a:prstGeom>
        </p:spPr>
      </p:pic>
      <p:sp>
        <p:nvSpPr>
          <p:cNvPr id="642" name="Rectangle 641"/>
          <p:cNvSpPr/>
          <p:nvPr/>
        </p:nvSpPr>
        <p:spPr>
          <a:xfrm>
            <a:off x="27020368" y="15234611"/>
            <a:ext cx="15247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b="1" i="1" kern="0" dirty="0" smtClean="0">
                <a:solidFill>
                  <a:sysClr val="windowText" lastClr="000000"/>
                </a:solidFill>
              </a:rPr>
              <a:t>MREA website</a:t>
            </a:r>
          </a:p>
          <a:p>
            <a:pPr lvl="0" algn="ctr" defTabSz="914400">
              <a:defRPr/>
            </a:pPr>
            <a:r>
              <a:rPr lang="en-US" sz="1000" b="1" u="sng" kern="0" dirty="0" err="1" smtClean="0">
                <a:solidFill>
                  <a:srgbClr val="0000FF"/>
                </a:solidFill>
              </a:rPr>
              <a:t>mrea.sincem.unibo.it</a:t>
            </a:r>
            <a:endParaRPr lang="en-US" sz="1000" b="1" u="sng" kern="0" dirty="0" smtClean="0">
              <a:solidFill>
                <a:srgbClr val="0000FF"/>
              </a:solidFill>
            </a:endParaRPr>
          </a:p>
        </p:txBody>
      </p:sp>
      <p:sp>
        <p:nvSpPr>
          <p:cNvPr id="643" name="Rounded Rectangle 642"/>
          <p:cNvSpPr/>
          <p:nvPr/>
        </p:nvSpPr>
        <p:spPr bwMode="auto">
          <a:xfrm>
            <a:off x="1269694" y="17747678"/>
            <a:ext cx="8278731" cy="2102407"/>
          </a:xfrm>
          <a:prstGeom prst="roundRect">
            <a:avLst>
              <a:gd name="adj" fmla="val 14105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pic>
        <p:nvPicPr>
          <p:cNvPr id="644" name="Picture 643" descr="Macintosh HD:Users:nadia:Desktop:disco_D:papers:TESSA-special-issue:MREA14:Figures-2:Fig3_CS1LS2_stations_bathymetr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4" y="17977127"/>
            <a:ext cx="1814267" cy="155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Picture 644" descr="Macintosh HD:Users:nadia:Desktop:disco_D:papers:TESSA-special-issue:MREA14:Figures-2:Fig3_MG1_stations_bathymetr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12" y="17829331"/>
            <a:ext cx="1542471" cy="11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Rectangle 645"/>
          <p:cNvSpPr/>
          <p:nvPr/>
        </p:nvSpPr>
        <p:spPr>
          <a:xfrm>
            <a:off x="3433760" y="18880589"/>
            <a:ext cx="466034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b="1" dirty="0" smtClean="0">
                <a:solidFill>
                  <a:srgbClr val="FF0000"/>
                </a:solidFill>
              </a:rPr>
              <a:t>Large</a:t>
            </a:r>
            <a:r>
              <a:rPr lang="en-US" sz="1300" b="1" dirty="0">
                <a:solidFill>
                  <a:srgbClr val="FF0000"/>
                </a:solidFill>
              </a:rPr>
              <a:t> </a:t>
            </a:r>
            <a:r>
              <a:rPr lang="en-US" sz="1300" b="1" dirty="0" smtClean="0">
                <a:solidFill>
                  <a:srgbClr val="FF0000"/>
                </a:solidFill>
              </a:rPr>
              <a:t>scale </a:t>
            </a:r>
            <a:r>
              <a:rPr lang="en-US" sz="1300" b="1" dirty="0">
                <a:solidFill>
                  <a:srgbClr val="FF0000"/>
                </a:solidFill>
              </a:rPr>
              <a:t>surveys (LS1 and LS2</a:t>
            </a:r>
            <a:r>
              <a:rPr lang="en-US" sz="1300" b="1" dirty="0" smtClean="0">
                <a:solidFill>
                  <a:srgbClr val="FF0000"/>
                </a:solidFill>
              </a:rPr>
              <a:t>)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 </a:t>
            </a:r>
            <a:endParaRPr lang="en-US" sz="1200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Quasi</a:t>
            </a:r>
            <a:r>
              <a:rPr lang="en-US" sz="1100" b="1" dirty="0"/>
              <a:t>-synoptic </a:t>
            </a:r>
            <a:r>
              <a:rPr lang="en-US" sz="1100" b="1" dirty="0" smtClean="0"/>
              <a:t>timescale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/>
              <a:t>Average </a:t>
            </a:r>
            <a:r>
              <a:rPr lang="en-US" sz="1100" b="1" dirty="0" smtClean="0"/>
              <a:t>800m</a:t>
            </a:r>
            <a:r>
              <a:rPr lang="en-US" sz="1100" dirty="0" smtClean="0"/>
              <a:t> </a:t>
            </a:r>
            <a:r>
              <a:rPr lang="en-US" sz="1100" dirty="0"/>
              <a:t>deep </a:t>
            </a:r>
            <a:endParaRPr lang="en-US" sz="1100" b="1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Repetition</a:t>
            </a:r>
            <a:r>
              <a:rPr lang="en-US" sz="1100" dirty="0" smtClean="0"/>
              <a:t> of stations in LS2 </a:t>
            </a:r>
            <a:r>
              <a:rPr lang="en-US" sz="1000" dirty="0" smtClean="0"/>
              <a:t>(large</a:t>
            </a:r>
            <a:r>
              <a:rPr lang="en-US" sz="1000" dirty="0"/>
              <a:t>-scale </a:t>
            </a:r>
            <a:r>
              <a:rPr lang="en-US" sz="1000" dirty="0" smtClean="0"/>
              <a:t>changes </a:t>
            </a:r>
            <a:r>
              <a:rPr lang="en-US" sz="1000" dirty="0"/>
              <a:t>on a </a:t>
            </a:r>
            <a:r>
              <a:rPr lang="en-US" sz="1000" b="1" dirty="0"/>
              <a:t>weekly </a:t>
            </a:r>
            <a:r>
              <a:rPr lang="en-US" sz="1000" b="1" dirty="0" smtClean="0"/>
              <a:t>basis</a:t>
            </a:r>
            <a:r>
              <a:rPr lang="en-US" sz="1000" dirty="0" smtClean="0"/>
              <a:t>) </a:t>
            </a:r>
            <a:endParaRPr lang="en-US" sz="1000" dirty="0"/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Mean station distance: </a:t>
            </a:r>
            <a:r>
              <a:rPr lang="en-US" sz="1100" b="1" dirty="0" smtClean="0"/>
              <a:t>16km</a:t>
            </a:r>
            <a:r>
              <a:rPr lang="en-US" sz="1100" dirty="0" smtClean="0"/>
              <a:t> </a:t>
            </a:r>
            <a:r>
              <a:rPr lang="en-US" sz="1000" dirty="0" smtClean="0"/>
              <a:t>(~</a:t>
            </a:r>
            <a:r>
              <a:rPr lang="en-US" sz="1000" b="1" dirty="0" err="1" smtClean="0"/>
              <a:t>Rossby</a:t>
            </a:r>
            <a:r>
              <a:rPr lang="en-US" sz="1000" b="1" dirty="0" smtClean="0"/>
              <a:t> radius of </a:t>
            </a:r>
            <a:r>
              <a:rPr lang="en-US" sz="1000" b="1" dirty="0"/>
              <a:t>deformation</a:t>
            </a:r>
            <a:r>
              <a:rPr lang="en-US" sz="1000" dirty="0"/>
              <a:t> for the </a:t>
            </a:r>
            <a:r>
              <a:rPr lang="en-US" sz="1000" dirty="0" err="1" smtClean="0"/>
              <a:t>EastMed</a:t>
            </a:r>
            <a:r>
              <a:rPr lang="en-US" sz="1000" dirty="0" smtClean="0"/>
              <a:t>)</a:t>
            </a:r>
          </a:p>
        </p:txBody>
      </p:sp>
      <p:pic>
        <p:nvPicPr>
          <p:cNvPr id="647" name="Picture 646" descr="Macintosh HD:Users:nadia:Desktop:disco_D:papers:TESSA-special-issue:MREA14:Figures-2:Fig4_TS_profiles_final.v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03" y="20605577"/>
            <a:ext cx="3229429" cy="2754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Straight Connector 647"/>
          <p:cNvCxnSpPr/>
          <p:nvPr/>
        </p:nvCxnSpPr>
        <p:spPr>
          <a:xfrm>
            <a:off x="1668072" y="21041505"/>
            <a:ext cx="293494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9" name="TextBox 648"/>
          <p:cNvSpPr txBox="1"/>
          <p:nvPr/>
        </p:nvSpPr>
        <p:spPr>
          <a:xfrm>
            <a:off x="3902780" y="21006283"/>
            <a:ext cx="5788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" dirty="0" smtClean="0"/>
              <a:t>60 m: middle of the surface  thermocline</a:t>
            </a:r>
            <a:endParaRPr lang="en-US" sz="500" dirty="0"/>
          </a:p>
        </p:txBody>
      </p:sp>
      <p:cxnSp>
        <p:nvCxnSpPr>
          <p:cNvPr id="650" name="Straight Connector 649"/>
          <p:cNvCxnSpPr/>
          <p:nvPr/>
        </p:nvCxnSpPr>
        <p:spPr>
          <a:xfrm flipH="1" flipV="1">
            <a:off x="3886837" y="21403255"/>
            <a:ext cx="934198" cy="72287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1" name="Straight Connector 650"/>
          <p:cNvCxnSpPr/>
          <p:nvPr/>
        </p:nvCxnSpPr>
        <p:spPr>
          <a:xfrm flipH="1">
            <a:off x="4539636" y="22252682"/>
            <a:ext cx="203433" cy="6213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2" name="Rectangle 651"/>
          <p:cNvSpPr/>
          <p:nvPr/>
        </p:nvSpPr>
        <p:spPr>
          <a:xfrm>
            <a:off x="1604072" y="23439382"/>
            <a:ext cx="26872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Typical </a:t>
            </a:r>
            <a:r>
              <a:rPr lang="en-US" sz="1100" b="1" dirty="0" smtClean="0"/>
              <a:t>end</a:t>
            </a:r>
            <a:r>
              <a:rPr lang="en-US" sz="1100" b="1" dirty="0"/>
              <a:t>-of-summer </a:t>
            </a:r>
            <a:r>
              <a:rPr lang="en-US" sz="1100" b="1" dirty="0" smtClean="0"/>
              <a:t>stratification of temperature </a:t>
            </a:r>
            <a:r>
              <a:rPr lang="en-US" sz="1100" dirty="0"/>
              <a:t>in the </a:t>
            </a:r>
            <a:r>
              <a:rPr lang="en-US" sz="1100" dirty="0" smtClean="0"/>
              <a:t>eastern Mediterranean </a:t>
            </a:r>
            <a:r>
              <a:rPr lang="en-US" sz="1100" dirty="0"/>
              <a:t>(</a:t>
            </a:r>
            <a:r>
              <a:rPr lang="en-US" sz="1100" dirty="0" smtClean="0"/>
              <a:t>mixed </a:t>
            </a:r>
            <a:r>
              <a:rPr lang="en-US" sz="1100" dirty="0"/>
              <a:t>layer down to 30m and </a:t>
            </a:r>
            <a:r>
              <a:rPr lang="en-US" sz="1100" dirty="0" smtClean="0"/>
              <a:t>a seasonal </a:t>
            </a:r>
            <a:r>
              <a:rPr lang="en-US" sz="1100" dirty="0"/>
              <a:t>thermocline with a temperature gradient of </a:t>
            </a:r>
            <a:r>
              <a:rPr lang="en-US" sz="1100" dirty="0" smtClean="0"/>
              <a:t>about 10°C)</a:t>
            </a:r>
          </a:p>
        </p:txBody>
      </p:sp>
      <p:sp>
        <p:nvSpPr>
          <p:cNvPr id="653" name="Rounded Rectangle 652"/>
          <p:cNvSpPr/>
          <p:nvPr/>
        </p:nvSpPr>
        <p:spPr bwMode="auto">
          <a:xfrm>
            <a:off x="4636929" y="22143178"/>
            <a:ext cx="266105" cy="1139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654" name="TextBox 653"/>
          <p:cNvSpPr txBox="1"/>
          <p:nvPr/>
        </p:nvSpPr>
        <p:spPr>
          <a:xfrm>
            <a:off x="4603017" y="22094504"/>
            <a:ext cx="412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dirty="0" smtClean="0"/>
              <a:t>LIW</a:t>
            </a:r>
            <a:endParaRPr lang="en-US" sz="700" dirty="0"/>
          </a:p>
        </p:txBody>
      </p:sp>
      <p:grpSp>
        <p:nvGrpSpPr>
          <p:cNvPr id="655" name="Group 654"/>
          <p:cNvGrpSpPr/>
          <p:nvPr/>
        </p:nvGrpSpPr>
        <p:grpSpPr>
          <a:xfrm>
            <a:off x="1838493" y="18336459"/>
            <a:ext cx="1418787" cy="1107464"/>
            <a:chOff x="2513411" y="1709417"/>
            <a:chExt cx="1418786" cy="1107464"/>
          </a:xfrm>
        </p:grpSpPr>
        <p:cxnSp>
          <p:nvCxnSpPr>
            <p:cNvPr id="656" name="Straight Connector 655"/>
            <p:cNvCxnSpPr/>
            <p:nvPr/>
          </p:nvCxnSpPr>
          <p:spPr>
            <a:xfrm flipV="1">
              <a:off x="2513411" y="1796336"/>
              <a:ext cx="329926" cy="448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Straight Connector 656"/>
            <p:cNvCxnSpPr/>
            <p:nvPr/>
          </p:nvCxnSpPr>
          <p:spPr>
            <a:xfrm>
              <a:off x="2513411" y="2244779"/>
              <a:ext cx="905366" cy="5632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>
              <a:off x="2843337" y="1796336"/>
              <a:ext cx="363053" cy="2916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9" name="Straight Connector 658"/>
            <p:cNvCxnSpPr/>
            <p:nvPr/>
          </p:nvCxnSpPr>
          <p:spPr>
            <a:xfrm flipV="1">
              <a:off x="3206390" y="1709417"/>
              <a:ext cx="212387" cy="3785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0" name="Straight Connector 659"/>
            <p:cNvCxnSpPr/>
            <p:nvPr/>
          </p:nvCxnSpPr>
          <p:spPr>
            <a:xfrm flipV="1">
              <a:off x="3418777" y="1971740"/>
              <a:ext cx="513420" cy="8451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/>
            <p:cNvCxnSpPr/>
            <p:nvPr/>
          </p:nvCxnSpPr>
          <p:spPr>
            <a:xfrm>
              <a:off x="3418777" y="1709417"/>
              <a:ext cx="513420" cy="2623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5" name="Group 664"/>
          <p:cNvGrpSpPr/>
          <p:nvPr/>
        </p:nvGrpSpPr>
        <p:grpSpPr>
          <a:xfrm>
            <a:off x="6395640" y="18062039"/>
            <a:ext cx="896103" cy="840909"/>
            <a:chOff x="4464892" y="1709417"/>
            <a:chExt cx="896103" cy="840909"/>
          </a:xfrm>
        </p:grpSpPr>
        <p:grpSp>
          <p:nvGrpSpPr>
            <p:cNvPr id="666" name="Group 665"/>
            <p:cNvGrpSpPr/>
            <p:nvPr/>
          </p:nvGrpSpPr>
          <p:grpSpPr>
            <a:xfrm>
              <a:off x="4464895" y="1796336"/>
              <a:ext cx="896100" cy="753990"/>
              <a:chOff x="2779209" y="1504165"/>
              <a:chExt cx="568733" cy="469918"/>
            </a:xfrm>
          </p:grpSpPr>
          <p:cxnSp>
            <p:nvCxnSpPr>
              <p:cNvPr id="670" name="Straight Connector 669"/>
              <p:cNvCxnSpPr/>
              <p:nvPr/>
            </p:nvCxnSpPr>
            <p:spPr>
              <a:xfrm>
                <a:off x="2779209" y="1699616"/>
                <a:ext cx="357931" cy="27212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>
                <a:off x="3217816" y="1504165"/>
                <a:ext cx="130126" cy="13279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flipV="1">
                <a:off x="3137139" y="1636959"/>
                <a:ext cx="210803" cy="33712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7" name="Straight Connector 666"/>
            <p:cNvCxnSpPr/>
            <p:nvPr/>
          </p:nvCxnSpPr>
          <p:spPr>
            <a:xfrm flipV="1">
              <a:off x="4464892" y="1845597"/>
              <a:ext cx="40001" cy="26434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 flipV="1">
              <a:off x="4504893" y="1709417"/>
              <a:ext cx="184345" cy="13618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Connector 668"/>
            <p:cNvCxnSpPr/>
            <p:nvPr/>
          </p:nvCxnSpPr>
          <p:spPr>
            <a:xfrm flipH="1" flipV="1">
              <a:off x="4689238" y="1709417"/>
              <a:ext cx="466729" cy="869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3" name="Group 672"/>
          <p:cNvGrpSpPr/>
          <p:nvPr/>
        </p:nvGrpSpPr>
        <p:grpSpPr>
          <a:xfrm>
            <a:off x="1489328" y="18082925"/>
            <a:ext cx="637643" cy="498302"/>
            <a:chOff x="2451914" y="1328992"/>
            <a:chExt cx="637643" cy="498302"/>
          </a:xfrm>
        </p:grpSpPr>
        <p:sp>
          <p:nvSpPr>
            <p:cNvPr id="674" name="Rounded Rectangle 673"/>
            <p:cNvSpPr/>
            <p:nvPr/>
          </p:nvSpPr>
          <p:spPr>
            <a:xfrm>
              <a:off x="2509078" y="1379636"/>
              <a:ext cx="502740" cy="339072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Rectangle 674"/>
            <p:cNvSpPr/>
            <p:nvPr/>
          </p:nvSpPr>
          <p:spPr>
            <a:xfrm>
              <a:off x="2562083" y="1328992"/>
              <a:ext cx="4038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CS1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676" name="Rectangle 675"/>
            <p:cNvSpPr/>
            <p:nvPr/>
          </p:nvSpPr>
          <p:spPr>
            <a:xfrm>
              <a:off x="2451914" y="1457962"/>
              <a:ext cx="6376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>
                  <a:solidFill>
                    <a:srgbClr val="0000FF"/>
                  </a:solidFill>
                </a:rPr>
                <a:t>8</a:t>
              </a:r>
              <a:r>
                <a:rPr lang="en-US" sz="600" b="1" i="1" dirty="0" smtClean="0">
                  <a:solidFill>
                    <a:srgbClr val="0000FF"/>
                  </a:solidFill>
                </a:rPr>
                <a:t> Oct 2014</a:t>
              </a:r>
            </a:p>
            <a:p>
              <a:pPr algn="ctr"/>
              <a:r>
                <a:rPr lang="en-US" sz="600" b="1" dirty="0" smtClean="0">
                  <a:solidFill>
                    <a:srgbClr val="0000FF"/>
                  </a:solidFill>
                </a:rPr>
                <a:t>(5km spacing)</a:t>
              </a:r>
              <a:endParaRPr lang="en-US" sz="600" b="1" dirty="0">
                <a:solidFill>
                  <a:srgbClr val="0000FF"/>
                </a:solidFill>
              </a:endParaRPr>
            </a:p>
            <a:p>
              <a:pPr algn="ctr"/>
              <a:endParaRPr lang="en-US" sz="6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77" name="Group 676"/>
          <p:cNvGrpSpPr/>
          <p:nvPr/>
        </p:nvGrpSpPr>
        <p:grpSpPr>
          <a:xfrm>
            <a:off x="1295643" y="18612920"/>
            <a:ext cx="676115" cy="686143"/>
            <a:chOff x="1970557" y="1985877"/>
            <a:chExt cx="676114" cy="686143"/>
          </a:xfrm>
        </p:grpSpPr>
        <p:sp>
          <p:nvSpPr>
            <p:cNvPr id="678" name="Rounded Rectangle 677"/>
            <p:cNvSpPr/>
            <p:nvPr/>
          </p:nvSpPr>
          <p:spPr>
            <a:xfrm>
              <a:off x="2016618" y="2036521"/>
              <a:ext cx="558302" cy="555616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9" name="Rectangle 678"/>
            <p:cNvSpPr/>
            <p:nvPr/>
          </p:nvSpPr>
          <p:spPr>
            <a:xfrm>
              <a:off x="2111424" y="1985877"/>
              <a:ext cx="39017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LS1</a:t>
              </a:r>
              <a:endParaRPr lang="en-US" sz="1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83" name="Rectangle 682"/>
            <p:cNvSpPr/>
            <p:nvPr/>
          </p:nvSpPr>
          <p:spPr>
            <a:xfrm>
              <a:off x="1970557" y="2118022"/>
              <a:ext cx="67611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 smtClean="0">
                  <a:solidFill>
                    <a:srgbClr val="FF0000"/>
                  </a:solidFill>
                </a:rPr>
                <a:t>1-3 Oct 2014</a:t>
              </a:r>
            </a:p>
            <a:p>
              <a:pPr algn="ctr"/>
              <a:endParaRPr lang="en-US" sz="600" b="1" i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600" b="1" i="1" dirty="0" smtClean="0">
                  <a:solidFill>
                    <a:srgbClr val="FF0000"/>
                  </a:solidFill>
                </a:rPr>
                <a:t>9-11 Oct 2014</a:t>
              </a:r>
            </a:p>
            <a:p>
              <a:pPr algn="ctr"/>
              <a:r>
                <a:rPr lang="en-US" sz="600" b="1" dirty="0" smtClean="0">
                  <a:solidFill>
                    <a:srgbClr val="FF0000"/>
                  </a:solidFill>
                </a:rPr>
                <a:t>(16km spacing)</a:t>
              </a:r>
              <a:endParaRPr lang="en-US" sz="600" b="1" dirty="0">
                <a:solidFill>
                  <a:srgbClr val="FF0000"/>
                </a:solidFill>
              </a:endParaRPr>
            </a:p>
            <a:p>
              <a:pPr algn="ctr"/>
              <a:endParaRPr lang="en-US" sz="6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4" name="Group 683"/>
          <p:cNvGrpSpPr/>
          <p:nvPr/>
        </p:nvGrpSpPr>
        <p:grpSpPr>
          <a:xfrm>
            <a:off x="5911959" y="17942964"/>
            <a:ext cx="594085" cy="419064"/>
            <a:chOff x="4014009" y="1566913"/>
            <a:chExt cx="594085" cy="419064"/>
          </a:xfrm>
        </p:grpSpPr>
        <p:sp>
          <p:nvSpPr>
            <p:cNvPr id="685" name="Rounded Rectangle 684"/>
            <p:cNvSpPr/>
            <p:nvPr/>
          </p:nvSpPr>
          <p:spPr>
            <a:xfrm>
              <a:off x="4082610" y="1617557"/>
              <a:ext cx="457527" cy="368420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6" name="Rectangle 685"/>
            <p:cNvSpPr/>
            <p:nvPr/>
          </p:nvSpPr>
          <p:spPr>
            <a:xfrm>
              <a:off x="4104809" y="1566913"/>
              <a:ext cx="4691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8000"/>
                  </a:solidFill>
                </a:rPr>
                <a:t>MG1</a:t>
              </a:r>
              <a:endParaRPr lang="en-US" sz="1000" b="1" i="1" dirty="0">
                <a:solidFill>
                  <a:srgbClr val="008000"/>
                </a:solidFill>
              </a:endParaRPr>
            </a:p>
          </p:txBody>
        </p:sp>
        <p:sp>
          <p:nvSpPr>
            <p:cNvPr id="687" name="Rectangle 686"/>
            <p:cNvSpPr/>
            <p:nvPr/>
          </p:nvSpPr>
          <p:spPr>
            <a:xfrm>
              <a:off x="4014009" y="1700805"/>
              <a:ext cx="5940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 smtClean="0">
                  <a:solidFill>
                    <a:srgbClr val="008000"/>
                  </a:solidFill>
                </a:rPr>
                <a:t>5 Oct 2014</a:t>
              </a:r>
            </a:p>
            <a:p>
              <a:pPr algn="ctr"/>
              <a:r>
                <a:rPr lang="en-US" sz="600" b="1" dirty="0" smtClean="0">
                  <a:solidFill>
                    <a:srgbClr val="008000"/>
                  </a:solidFill>
                </a:rPr>
                <a:t>1km spacing</a:t>
              </a:r>
              <a:endParaRPr lang="en-US" sz="600" b="1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688" name="Rounded Rectangle 687"/>
          <p:cNvSpPr/>
          <p:nvPr/>
        </p:nvSpPr>
        <p:spPr bwMode="auto">
          <a:xfrm>
            <a:off x="1269693" y="17652931"/>
            <a:ext cx="2654870" cy="3600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271151" y="17620276"/>
            <a:ext cx="3209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The sampling strategy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690" name="Rounded Rectangle 689"/>
          <p:cNvSpPr/>
          <p:nvPr/>
        </p:nvSpPr>
        <p:spPr bwMode="auto">
          <a:xfrm>
            <a:off x="1282330" y="20116468"/>
            <a:ext cx="12801428" cy="4875854"/>
          </a:xfrm>
          <a:prstGeom prst="roundRect">
            <a:avLst>
              <a:gd name="adj" fmla="val 9528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691" name="Rectangle 690"/>
          <p:cNvSpPr/>
          <p:nvPr/>
        </p:nvSpPr>
        <p:spPr>
          <a:xfrm>
            <a:off x="7434983" y="17741156"/>
            <a:ext cx="204362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8000"/>
                </a:solidFill>
              </a:rPr>
              <a:t>Shelf-coastal-</a:t>
            </a:r>
            <a:r>
              <a:rPr lang="en-US" sz="1200" b="1" dirty="0" err="1">
                <a:solidFill>
                  <a:srgbClr val="008000"/>
                </a:solidFill>
              </a:rPr>
              <a:t>harbour</a:t>
            </a:r>
            <a:r>
              <a:rPr lang="en-US" sz="1200" b="1" dirty="0">
                <a:solidFill>
                  <a:srgbClr val="008000"/>
                </a:solidFill>
              </a:rPr>
              <a:t> scale surveys (</a:t>
            </a:r>
            <a:r>
              <a:rPr lang="en-US" sz="1200" b="1" dirty="0" smtClean="0">
                <a:solidFill>
                  <a:srgbClr val="008000"/>
                </a:solidFill>
              </a:rPr>
              <a:t>MG1</a:t>
            </a:r>
            <a:r>
              <a:rPr lang="en-US" sz="1200" b="1" dirty="0">
                <a:solidFill>
                  <a:srgbClr val="008000"/>
                </a:solidFill>
              </a:rPr>
              <a:t>)</a:t>
            </a:r>
            <a:endParaRPr lang="en-US" sz="11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Average </a:t>
            </a:r>
            <a:r>
              <a:rPr lang="en-US" sz="1100" b="1" dirty="0" smtClean="0"/>
              <a:t>15m</a:t>
            </a:r>
            <a:r>
              <a:rPr lang="en-US" sz="1100" dirty="0" smtClean="0"/>
              <a:t> </a:t>
            </a:r>
            <a:r>
              <a:rPr lang="en-US" sz="1100" dirty="0"/>
              <a:t>deep </a:t>
            </a:r>
            <a:endParaRPr lang="en-US" sz="11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100" dirty="0"/>
              <a:t>Shelf-coastal area of the Mar Grande </a:t>
            </a:r>
            <a:r>
              <a:rPr lang="en-US" sz="1000" dirty="0"/>
              <a:t>(heavily human impacted harbor area)</a:t>
            </a:r>
            <a:r>
              <a:rPr lang="en-US" sz="1100" dirty="0"/>
              <a:t>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/>
              <a:t>Mean station distance: </a:t>
            </a:r>
            <a:r>
              <a:rPr lang="en-US" sz="1100" b="1" dirty="0"/>
              <a:t>1km</a:t>
            </a:r>
            <a:endParaRPr lang="en-US" sz="1100" dirty="0"/>
          </a:p>
        </p:txBody>
      </p:sp>
      <p:sp>
        <p:nvSpPr>
          <p:cNvPr id="692" name="Rectangle 691"/>
          <p:cNvSpPr/>
          <p:nvPr/>
        </p:nvSpPr>
        <p:spPr>
          <a:xfrm>
            <a:off x="3365953" y="18146890"/>
            <a:ext cx="239976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b="1" dirty="0">
                <a:solidFill>
                  <a:srgbClr val="0000FF"/>
                </a:solidFill>
              </a:rPr>
              <a:t>Shelf-coastal scale surveys (CS1</a:t>
            </a:r>
            <a:r>
              <a:rPr lang="en-US" sz="1300" b="1" dirty="0" smtClean="0">
                <a:solidFill>
                  <a:srgbClr val="0000FF"/>
                </a:solidFill>
              </a:rPr>
              <a:t>) </a:t>
            </a:r>
            <a:endParaRPr lang="en-US" sz="1300" b="1" dirty="0">
              <a:solidFill>
                <a:srgbClr val="0000FF"/>
              </a:solidFill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Average </a:t>
            </a:r>
            <a:r>
              <a:rPr lang="en-US" sz="1100" b="1" dirty="0"/>
              <a:t>400m</a:t>
            </a:r>
            <a:r>
              <a:rPr lang="en-US" sz="1100" dirty="0"/>
              <a:t> deep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/>
              <a:t>Mean station distance: </a:t>
            </a:r>
            <a:r>
              <a:rPr lang="en-US" sz="1100" b="1" dirty="0"/>
              <a:t>5km</a:t>
            </a:r>
            <a:r>
              <a:rPr lang="en-US" sz="1100" dirty="0"/>
              <a:t> </a:t>
            </a:r>
            <a:endParaRPr lang="en-US" sz="1100" b="1" dirty="0">
              <a:solidFill>
                <a:srgbClr val="008000"/>
              </a:solidFill>
            </a:endParaRPr>
          </a:p>
        </p:txBody>
      </p:sp>
      <p:cxnSp>
        <p:nvCxnSpPr>
          <p:cNvPr id="693" name="Straight Connector 692"/>
          <p:cNvCxnSpPr/>
          <p:nvPr/>
        </p:nvCxnSpPr>
        <p:spPr bwMode="auto">
          <a:xfrm>
            <a:off x="7841354" y="20128076"/>
            <a:ext cx="0" cy="4864246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94" name="Group 693"/>
          <p:cNvGrpSpPr/>
          <p:nvPr/>
        </p:nvGrpSpPr>
        <p:grpSpPr>
          <a:xfrm>
            <a:off x="2077062" y="18053118"/>
            <a:ext cx="581412" cy="546507"/>
            <a:chOff x="2751978" y="1148015"/>
            <a:chExt cx="581413" cy="546507"/>
          </a:xfrm>
        </p:grpSpPr>
        <p:grpSp>
          <p:nvGrpSpPr>
            <p:cNvPr id="695" name="Group 694"/>
            <p:cNvGrpSpPr/>
            <p:nvPr/>
          </p:nvGrpSpPr>
          <p:grpSpPr>
            <a:xfrm>
              <a:off x="2751978" y="1346088"/>
              <a:ext cx="581413" cy="348434"/>
              <a:chOff x="2751978" y="1588293"/>
              <a:chExt cx="581413" cy="383447"/>
            </a:xfrm>
          </p:grpSpPr>
          <p:cxnSp>
            <p:nvCxnSpPr>
              <p:cNvPr id="698" name="Straight Connector 697"/>
              <p:cNvCxnSpPr/>
              <p:nvPr/>
            </p:nvCxnSpPr>
            <p:spPr>
              <a:xfrm>
                <a:off x="2751978" y="1588293"/>
                <a:ext cx="454412" cy="38344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/>
              <p:cNvCxnSpPr/>
              <p:nvPr/>
            </p:nvCxnSpPr>
            <p:spPr>
              <a:xfrm flipV="1">
                <a:off x="3206390" y="1626035"/>
                <a:ext cx="127001" cy="34570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6" name="Straight Connector 695"/>
            <p:cNvCxnSpPr/>
            <p:nvPr/>
          </p:nvCxnSpPr>
          <p:spPr>
            <a:xfrm flipV="1">
              <a:off x="2751978" y="1148015"/>
              <a:ext cx="204691" cy="19109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/>
            <p:cNvCxnSpPr/>
            <p:nvPr/>
          </p:nvCxnSpPr>
          <p:spPr>
            <a:xfrm>
              <a:off x="2956669" y="1148015"/>
              <a:ext cx="376722" cy="23236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0" name="Rectangle 699"/>
          <p:cNvSpPr/>
          <p:nvPr/>
        </p:nvSpPr>
        <p:spPr>
          <a:xfrm>
            <a:off x="11535847" y="16718472"/>
            <a:ext cx="21599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solidFill>
                  <a:srgbClr val="008000"/>
                </a:solidFill>
              </a:rPr>
              <a:t>Pinardi</a:t>
            </a:r>
            <a:r>
              <a:rPr lang="en-US" sz="1400" b="1" i="1" dirty="0" smtClean="0">
                <a:solidFill>
                  <a:srgbClr val="008000"/>
                </a:solidFill>
              </a:rPr>
              <a:t> </a:t>
            </a:r>
            <a:r>
              <a:rPr lang="en-US" sz="1400" b="1" i="1" dirty="0">
                <a:solidFill>
                  <a:srgbClr val="008000"/>
                </a:solidFill>
              </a:rPr>
              <a:t>et al., </a:t>
            </a:r>
            <a:r>
              <a:rPr lang="en-US" sz="1400" b="1" i="1" dirty="0" smtClean="0">
                <a:solidFill>
                  <a:srgbClr val="008000"/>
                </a:solidFill>
              </a:rPr>
              <a:t>2016</a:t>
            </a:r>
            <a:r>
              <a:rPr lang="en-US" sz="1400" dirty="0">
                <a:solidFill>
                  <a:srgbClr val="008000"/>
                </a:solidFill>
              </a:rPr>
              <a:t>: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200" dirty="0">
                <a:solidFill>
                  <a:srgbClr val="008000"/>
                </a:solidFill>
              </a:rPr>
              <a:t>Nat. Hazards Earth Syst. Sci., 16, 2623-2639</a:t>
            </a:r>
            <a:r>
              <a:rPr lang="en-US" sz="1200" dirty="0" smtClean="0">
                <a:solidFill>
                  <a:srgbClr val="008000"/>
                </a:solidFill>
              </a:rPr>
              <a:t>, </a:t>
            </a:r>
            <a:r>
              <a:rPr lang="en-US" sz="1200" dirty="0">
                <a:solidFill>
                  <a:srgbClr val="008000"/>
                </a:solidFill>
              </a:rPr>
              <a:t>2016 </a:t>
            </a:r>
          </a:p>
        </p:txBody>
      </p:sp>
      <p:sp>
        <p:nvSpPr>
          <p:cNvPr id="701" name="Rectangle 700"/>
          <p:cNvSpPr/>
          <p:nvPr/>
        </p:nvSpPr>
        <p:spPr>
          <a:xfrm>
            <a:off x="3942033" y="17717116"/>
            <a:ext cx="1844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smtClean="0">
                <a:solidFill>
                  <a:srgbClr val="000000"/>
                </a:solidFill>
              </a:rPr>
              <a:t>Period: </a:t>
            </a:r>
            <a:r>
              <a:rPr lang="en-US" sz="1200" dirty="0" smtClean="0">
                <a:solidFill>
                  <a:srgbClr val="000000"/>
                </a:solidFill>
              </a:rPr>
              <a:t>1-10 October 2014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02" name="Picture 701" descr="mrea14pp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9459" r="8702" b="9954"/>
          <a:stretch/>
        </p:blipFill>
        <p:spPr>
          <a:xfrm>
            <a:off x="10750769" y="16680338"/>
            <a:ext cx="758886" cy="734891"/>
          </a:xfrm>
          <a:prstGeom prst="rect">
            <a:avLst/>
          </a:prstGeom>
        </p:spPr>
      </p:pic>
      <p:sp>
        <p:nvSpPr>
          <p:cNvPr id="703" name="Rounded Rectangle 702"/>
          <p:cNvSpPr/>
          <p:nvPr/>
        </p:nvSpPr>
        <p:spPr bwMode="auto">
          <a:xfrm>
            <a:off x="1200776" y="19992179"/>
            <a:ext cx="2812540" cy="32028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04" name="Rectangle 703"/>
          <p:cNvSpPr/>
          <p:nvPr/>
        </p:nvSpPr>
        <p:spPr>
          <a:xfrm>
            <a:off x="1225748" y="19945232"/>
            <a:ext cx="325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Thermohaline </a:t>
            </a: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structures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 </a:t>
            </a:r>
            <a:endParaRPr kumimoji="0" lang="en-US" sz="1600" b="1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705" name="Rectangle 704"/>
          <p:cNvSpPr/>
          <p:nvPr/>
        </p:nvSpPr>
        <p:spPr>
          <a:xfrm>
            <a:off x="1506782" y="20401270"/>
            <a:ext cx="36291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Average </a:t>
            </a:r>
            <a:r>
              <a:rPr lang="en-US" sz="900" dirty="0"/>
              <a:t>temperature and salinity </a:t>
            </a:r>
            <a:r>
              <a:rPr lang="en-US" sz="900" dirty="0" smtClean="0"/>
              <a:t>profiles, and standard deviation</a:t>
            </a:r>
            <a:endParaRPr lang="en-US" sz="900" dirty="0"/>
          </a:p>
        </p:txBody>
      </p:sp>
      <p:pic>
        <p:nvPicPr>
          <p:cNvPr id="706" name="Picture 705" descr="Macintosh HD:Users:nadia:Desktop:disco_D:papers:TESSA-special-issue:MREA14:Figures-2:Fig5_TS_LS1vsLS2_final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5"/>
          <a:stretch/>
        </p:blipFill>
        <p:spPr bwMode="auto">
          <a:xfrm>
            <a:off x="8104164" y="22475129"/>
            <a:ext cx="3656636" cy="201489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Rectangle 706"/>
          <p:cNvSpPr/>
          <p:nvPr/>
        </p:nvSpPr>
        <p:spPr>
          <a:xfrm>
            <a:off x="8411466" y="24409562"/>
            <a:ext cx="15274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Temperature diff (LS2-LS1) - °C</a:t>
            </a:r>
            <a:endParaRPr lang="en-US" sz="800" dirty="0"/>
          </a:p>
        </p:txBody>
      </p:sp>
      <p:sp>
        <p:nvSpPr>
          <p:cNvPr id="708" name="Rectangle 707"/>
          <p:cNvSpPr/>
          <p:nvPr/>
        </p:nvSpPr>
        <p:spPr>
          <a:xfrm>
            <a:off x="10218707" y="24426089"/>
            <a:ext cx="13521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Salinity diff (LS2-LS1) - PSU</a:t>
            </a:r>
            <a:endParaRPr lang="en-US" sz="800" dirty="0"/>
          </a:p>
        </p:txBody>
      </p:sp>
      <p:sp>
        <p:nvSpPr>
          <p:cNvPr id="709" name="Rectangle 708"/>
          <p:cNvSpPr/>
          <p:nvPr/>
        </p:nvSpPr>
        <p:spPr>
          <a:xfrm>
            <a:off x="1433335" y="18793895"/>
            <a:ext cx="3901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LS2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710" name="Rectangle 709"/>
          <p:cNvSpPr/>
          <p:nvPr/>
        </p:nvSpPr>
        <p:spPr>
          <a:xfrm>
            <a:off x="5186825" y="21842546"/>
            <a:ext cx="256751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F</a:t>
            </a:r>
            <a:r>
              <a:rPr lang="en-US" sz="1100" dirty="0" smtClean="0"/>
              <a:t>our </a:t>
            </a:r>
            <a:r>
              <a:rPr lang="en-US" sz="1100" dirty="0"/>
              <a:t>water masses can be </a:t>
            </a:r>
            <a:r>
              <a:rPr lang="en-US" sz="1100" dirty="0" smtClean="0"/>
              <a:t>detected. </a:t>
            </a:r>
          </a:p>
          <a:p>
            <a:pPr marL="228600" indent="-228600" algn="just">
              <a:buFont typeface="+mj-ea"/>
              <a:buAutoNum type="circleNumDbPlain"/>
            </a:pPr>
            <a:r>
              <a:rPr lang="en-US" sz="1100" dirty="0"/>
              <a:t>S</a:t>
            </a:r>
            <a:r>
              <a:rPr lang="en-US" sz="1100" dirty="0" smtClean="0"/>
              <a:t>urface water mass: low </a:t>
            </a:r>
            <a:r>
              <a:rPr lang="en-US" sz="1100" dirty="0"/>
              <a:t>salinity and almost constant </a:t>
            </a:r>
            <a:r>
              <a:rPr lang="en-US" sz="1100" dirty="0" smtClean="0"/>
              <a:t>temperature). </a:t>
            </a:r>
            <a:endParaRPr lang="en-US" sz="1100" dirty="0"/>
          </a:p>
          <a:p>
            <a:pPr marL="228600" indent="-228600" algn="just">
              <a:buFont typeface="+mj-ea"/>
              <a:buAutoNum type="circleNumDbPlain"/>
            </a:pPr>
            <a:r>
              <a:rPr lang="en-US" sz="1100" dirty="0" smtClean="0"/>
              <a:t>Thermocline </a:t>
            </a:r>
            <a:r>
              <a:rPr lang="en-US" sz="1100" dirty="0"/>
              <a:t>water </a:t>
            </a:r>
            <a:r>
              <a:rPr lang="en-US" sz="1100" dirty="0" smtClean="0"/>
              <a:t>type: mixing </a:t>
            </a:r>
            <a:r>
              <a:rPr lang="en-US" sz="1100" dirty="0"/>
              <a:t>of the surface waters and </a:t>
            </a:r>
            <a:r>
              <a:rPr lang="en-US" sz="1100" dirty="0" smtClean="0"/>
              <a:t>MLIW; </a:t>
            </a:r>
            <a:endParaRPr lang="en-US" sz="1100" dirty="0"/>
          </a:p>
          <a:p>
            <a:pPr marL="228600" indent="-228600" algn="just">
              <a:buFont typeface="+mj-ea"/>
              <a:buAutoNum type="circleNumDbPlain"/>
            </a:pPr>
            <a:r>
              <a:rPr lang="en-US" sz="1100" dirty="0" smtClean="0"/>
              <a:t>MLIW type</a:t>
            </a:r>
            <a:r>
              <a:rPr lang="en-US" sz="1100" dirty="0"/>
              <a:t>:</a:t>
            </a:r>
            <a:r>
              <a:rPr lang="en-US" sz="1100" dirty="0" smtClean="0"/>
              <a:t> </a:t>
            </a:r>
            <a:r>
              <a:rPr lang="en-US" sz="1100" dirty="0"/>
              <a:t>salinity and temperature </a:t>
            </a:r>
            <a:r>
              <a:rPr lang="en-US" sz="1100" dirty="0" smtClean="0"/>
              <a:t>increase with </a:t>
            </a:r>
            <a:r>
              <a:rPr lang="en-US" sz="1100" dirty="0"/>
              <a:t>respect to </a:t>
            </a:r>
            <a:r>
              <a:rPr lang="en-US" sz="1100" dirty="0" smtClean="0"/>
              <a:t>the (2). </a:t>
            </a:r>
            <a:endParaRPr lang="en-US" sz="1100" dirty="0"/>
          </a:p>
          <a:p>
            <a:pPr marL="228600" indent="-228600" algn="just">
              <a:buFont typeface="+mj-ea"/>
              <a:buAutoNum type="circleNumDbPlain"/>
            </a:pPr>
            <a:r>
              <a:rPr lang="en-US" sz="1100" dirty="0" smtClean="0"/>
              <a:t>Deep </a:t>
            </a:r>
            <a:r>
              <a:rPr lang="en-US" sz="1100" dirty="0"/>
              <a:t>water mass </a:t>
            </a:r>
            <a:r>
              <a:rPr lang="en-US" sz="1100" dirty="0" smtClean="0"/>
              <a:t>type: temperatures lower </a:t>
            </a:r>
            <a:r>
              <a:rPr lang="en-US" sz="1100" dirty="0"/>
              <a:t>than </a:t>
            </a:r>
            <a:r>
              <a:rPr lang="en-US" sz="1100" dirty="0" smtClean="0"/>
              <a:t>14°C </a:t>
            </a:r>
            <a:r>
              <a:rPr lang="en-US" sz="1100" dirty="0"/>
              <a:t>and relatively low salinities, </a:t>
            </a:r>
            <a:r>
              <a:rPr lang="en-US" sz="1100" dirty="0" smtClean="0"/>
              <a:t>probably of </a:t>
            </a:r>
            <a:r>
              <a:rPr lang="en-US" sz="1100" dirty="0"/>
              <a:t>Adriatic origin.</a:t>
            </a:r>
          </a:p>
        </p:txBody>
      </p:sp>
      <p:pic>
        <p:nvPicPr>
          <p:cNvPr id="711" name="Picture 710" descr="windrain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0" y="20293356"/>
            <a:ext cx="3182550" cy="1642103"/>
          </a:xfrm>
          <a:prstGeom prst="rect">
            <a:avLst/>
          </a:prstGeom>
        </p:spPr>
      </p:pic>
      <p:sp>
        <p:nvSpPr>
          <p:cNvPr id="712" name="Rectangle 711"/>
          <p:cNvSpPr/>
          <p:nvPr/>
        </p:nvSpPr>
        <p:spPr>
          <a:xfrm>
            <a:off x="11406000" y="20335021"/>
            <a:ext cx="234359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100" dirty="0"/>
              <a:t>Area average </a:t>
            </a:r>
            <a:r>
              <a:rPr lang="en-US" sz="1100" b="1" dirty="0"/>
              <a:t>precipitation</a:t>
            </a:r>
            <a:r>
              <a:rPr lang="en-US" sz="1100" dirty="0"/>
              <a:t> and 10m </a:t>
            </a:r>
            <a:r>
              <a:rPr lang="en-US" sz="1100" b="1" dirty="0"/>
              <a:t>wind magnitude </a:t>
            </a:r>
            <a:r>
              <a:rPr lang="en-US" sz="1100" dirty="0" smtClean="0"/>
              <a:t>(COSMOME model)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The </a:t>
            </a:r>
            <a:r>
              <a:rPr lang="en-US" sz="1100" dirty="0"/>
              <a:t>weather conditions deteriorated after 4 October and large winds developed on 5 October while precipitation started 3 October and continued until 5 </a:t>
            </a:r>
            <a:r>
              <a:rPr lang="en-US" sz="1100" dirty="0" smtClean="0"/>
              <a:t>October.</a:t>
            </a:r>
            <a:endParaRPr lang="en-US" sz="1100" dirty="0"/>
          </a:p>
        </p:txBody>
      </p:sp>
      <p:sp>
        <p:nvSpPr>
          <p:cNvPr id="713" name="Rounded Rectangle 712"/>
          <p:cNvSpPr/>
          <p:nvPr/>
        </p:nvSpPr>
        <p:spPr bwMode="auto">
          <a:xfrm>
            <a:off x="14531305" y="17834171"/>
            <a:ext cx="10444576" cy="6976550"/>
          </a:xfrm>
          <a:prstGeom prst="roundRect">
            <a:avLst>
              <a:gd name="adj" fmla="val 7717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14" name="Rounded Rectangle 713"/>
          <p:cNvSpPr/>
          <p:nvPr/>
        </p:nvSpPr>
        <p:spPr bwMode="auto">
          <a:xfrm>
            <a:off x="14652692" y="17669236"/>
            <a:ext cx="5537046" cy="39994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15" name="Rectangle 714"/>
          <p:cNvSpPr/>
          <p:nvPr/>
        </p:nvSpPr>
        <p:spPr>
          <a:xfrm>
            <a:off x="14694122" y="17682779"/>
            <a:ext cx="553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4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Objective analysis</a:t>
            </a:r>
            <a:r>
              <a:rPr kumimoji="0" lang="en-US" sz="1800" b="1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 on T/S and geostrophic currents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716" name="Rectangle 715"/>
          <p:cNvSpPr/>
          <p:nvPr/>
        </p:nvSpPr>
        <p:spPr>
          <a:xfrm>
            <a:off x="25282559" y="17289507"/>
            <a:ext cx="3839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Companion papers</a:t>
            </a:r>
            <a:r>
              <a:rPr kumimoji="0" lang="en-US" sz="2200" b="1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 </a:t>
            </a:r>
            <a:r>
              <a:rPr lang="en-US" sz="2200" b="1" kern="0" dirty="0" smtClean="0">
                <a:solidFill>
                  <a:srgbClr val="008000"/>
                </a:solidFill>
                <a:latin typeface="Arial Hebrew Scholar"/>
                <a:cs typeface="Arial Hebrew Scholar"/>
              </a:rPr>
              <a:t>on </a:t>
            </a:r>
            <a:r>
              <a:rPr lang="en-US" sz="2200" b="1" kern="0" dirty="0" err="1" smtClean="0">
                <a:solidFill>
                  <a:srgbClr val="008000"/>
                </a:solidFill>
                <a:latin typeface="Arial Hebrew Scholar"/>
                <a:cs typeface="Arial Hebrew Scholar"/>
              </a:rPr>
              <a:t>modelling</a:t>
            </a:r>
            <a:endParaRPr kumimoji="0" lang="en-US" sz="2200" b="1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717" name="Rectangle 716"/>
          <p:cNvSpPr/>
          <p:nvPr/>
        </p:nvSpPr>
        <p:spPr>
          <a:xfrm>
            <a:off x="15024059" y="23360269"/>
            <a:ext cx="472048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+mj-lt"/>
              </a:rPr>
              <a:t>Upper </a:t>
            </a:r>
            <a:r>
              <a:rPr lang="en-US" sz="1600" dirty="0">
                <a:latin typeface="+mj-lt"/>
              </a:rPr>
              <a:t>mixed layer </a:t>
            </a:r>
            <a:r>
              <a:rPr lang="en-US" sz="1600" b="1" dirty="0">
                <a:latin typeface="+mj-lt"/>
              </a:rPr>
              <a:t>temperature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b="1" dirty="0" smtClean="0">
                <a:latin typeface="+mj-lt"/>
              </a:rPr>
              <a:t>salinity</a:t>
            </a:r>
            <a:r>
              <a:rPr lang="en-US" sz="1600" dirty="0" smtClean="0">
                <a:latin typeface="+mj-lt"/>
              </a:rPr>
              <a:t> mapping.</a:t>
            </a:r>
            <a:endParaRPr lang="en-US" sz="1600" dirty="0">
              <a:latin typeface="+mj-lt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1400" b="1" dirty="0" smtClean="0">
                <a:latin typeface="+mj-lt"/>
              </a:rPr>
              <a:t>LS1</a:t>
            </a:r>
            <a:r>
              <a:rPr lang="en-US" sz="1400" dirty="0" smtClean="0">
                <a:latin typeface="+mj-lt"/>
              </a:rPr>
              <a:t>: frontal structure (</a:t>
            </a:r>
            <a:r>
              <a:rPr lang="en-US" sz="1400" dirty="0">
                <a:latin typeface="+mj-lt"/>
              </a:rPr>
              <a:t>F1</a:t>
            </a:r>
            <a:r>
              <a:rPr lang="en-US" sz="1400" dirty="0" smtClean="0">
                <a:latin typeface="+mj-lt"/>
              </a:rPr>
              <a:t>)</a:t>
            </a:r>
            <a:r>
              <a:rPr lang="en-US" sz="1400" dirty="0">
                <a:latin typeface="+mj-lt"/>
              </a:rPr>
              <a:t>.</a:t>
            </a:r>
            <a:r>
              <a:rPr lang="en-US" sz="1400" dirty="0" smtClean="0">
                <a:latin typeface="+mj-lt"/>
              </a:rPr>
              <a:t> Cold core </a:t>
            </a:r>
            <a:r>
              <a:rPr lang="en-US" sz="1400" dirty="0">
                <a:latin typeface="+mj-lt"/>
              </a:rPr>
              <a:t>eddies (C1, C2 and </a:t>
            </a:r>
            <a:r>
              <a:rPr lang="en-US" sz="1400" dirty="0" smtClean="0">
                <a:latin typeface="+mj-lt"/>
              </a:rPr>
              <a:t>C3) </a:t>
            </a:r>
            <a:r>
              <a:rPr lang="en-US" sz="1400" dirty="0">
                <a:latin typeface="+mj-lt"/>
              </a:rPr>
              <a:t>are present </a:t>
            </a:r>
            <a:r>
              <a:rPr lang="en-US" sz="1400" dirty="0" smtClean="0">
                <a:latin typeface="+mj-lt"/>
              </a:rPr>
              <a:t>north of </a:t>
            </a:r>
            <a:r>
              <a:rPr lang="en-US" sz="1400" dirty="0">
                <a:latin typeface="+mj-lt"/>
              </a:rPr>
              <a:t>the frontal structure.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400" b="1" dirty="0" smtClean="0">
                <a:latin typeface="+mj-lt"/>
              </a:rPr>
              <a:t>LS2</a:t>
            </a:r>
            <a:r>
              <a:rPr lang="en-US" sz="1400" dirty="0" smtClean="0">
                <a:latin typeface="+mj-lt"/>
              </a:rPr>
              <a:t>: Disappear F1. </a:t>
            </a:r>
            <a:r>
              <a:rPr lang="en-US" sz="1400" dirty="0">
                <a:latin typeface="+mj-lt"/>
              </a:rPr>
              <a:t>S</a:t>
            </a:r>
            <a:r>
              <a:rPr lang="en-US" sz="1400" dirty="0" smtClean="0">
                <a:latin typeface="+mj-lt"/>
              </a:rPr>
              <a:t>maller </a:t>
            </a:r>
            <a:r>
              <a:rPr lang="en-US" sz="1400" dirty="0">
                <a:latin typeface="+mj-lt"/>
              </a:rPr>
              <a:t>eddies formed. C</a:t>
            </a:r>
            <a:r>
              <a:rPr lang="en-US" sz="1400" dirty="0" smtClean="0">
                <a:latin typeface="+mj-lt"/>
              </a:rPr>
              <a:t>yclonic eddy </a:t>
            </a:r>
            <a:r>
              <a:rPr lang="en-US" sz="1400" dirty="0">
                <a:latin typeface="+mj-lt"/>
              </a:rPr>
              <a:t>(C4</a:t>
            </a:r>
            <a:r>
              <a:rPr lang="en-US" sz="1400" dirty="0" smtClean="0">
                <a:latin typeface="+mj-lt"/>
              </a:rPr>
              <a:t>) </a:t>
            </a:r>
            <a:endParaRPr lang="en-US" sz="1400" dirty="0">
              <a:latin typeface="+mj-lt"/>
            </a:endParaRPr>
          </a:p>
        </p:txBody>
      </p:sp>
      <p:sp>
        <p:nvSpPr>
          <p:cNvPr id="718" name="Rectangle 717"/>
          <p:cNvSpPr/>
          <p:nvPr/>
        </p:nvSpPr>
        <p:spPr>
          <a:xfrm>
            <a:off x="25339974" y="18113516"/>
            <a:ext cx="3828056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ea"/>
              <a:buAutoNum type="circleNumDbPlain"/>
            </a:pPr>
            <a:r>
              <a:rPr lang="en-US" sz="1400" b="1" i="1" dirty="0" smtClean="0">
                <a:latin typeface="+mj-lt"/>
              </a:rPr>
              <a:t>Federico et al., 2017</a:t>
            </a:r>
            <a:r>
              <a:rPr lang="en-US" sz="1400" dirty="0" smtClean="0">
                <a:latin typeface="+mj-lt"/>
              </a:rPr>
              <a:t>: </a:t>
            </a:r>
            <a:r>
              <a:rPr lang="en-US" sz="1400" dirty="0"/>
              <a:t>Coastal ocean forecasting with an unstructured grid model in the southern Adriatic and northern Ionian seas, , Nat. Hazards Earth Syst. Sci., 17, 45-59, doi:10.5194/nhess-17-45-</a:t>
            </a:r>
            <a:r>
              <a:rPr lang="en-US" sz="1400" dirty="0" smtClean="0"/>
              <a:t>2017</a:t>
            </a:r>
            <a:r>
              <a:rPr lang="en-US" sz="1400" dirty="0"/>
              <a:t>.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300" u="sng" dirty="0">
                <a:latin typeface="+mj-lt"/>
              </a:rPr>
              <a:t>K</a:t>
            </a:r>
            <a:r>
              <a:rPr lang="en-US" sz="1300" u="sng" dirty="0" smtClean="0">
                <a:latin typeface="+mj-lt"/>
              </a:rPr>
              <a:t>eywords</a:t>
            </a:r>
            <a:r>
              <a:rPr lang="en-US" sz="1300" dirty="0" smtClean="0">
                <a:latin typeface="+mj-lt"/>
              </a:rPr>
              <a:t>: Operational forecasting system, </a:t>
            </a:r>
            <a:br>
              <a:rPr lang="en-US" sz="1300" dirty="0" smtClean="0">
                <a:latin typeface="+mj-lt"/>
              </a:rPr>
            </a:br>
            <a:r>
              <a:rPr lang="en-US" sz="1300" dirty="0" smtClean="0">
                <a:latin typeface="+mj-lt"/>
              </a:rPr>
              <a:t>unstructured-grid </a:t>
            </a:r>
            <a:r>
              <a:rPr lang="en-US" sz="1300" dirty="0" err="1" smtClean="0">
                <a:latin typeface="+mj-lt"/>
              </a:rPr>
              <a:t>modelling</a:t>
            </a:r>
            <a:r>
              <a:rPr lang="en-US" sz="1300" dirty="0" smtClean="0">
                <a:latin typeface="+mj-lt"/>
              </a:rPr>
              <a:t>, </a:t>
            </a:r>
            <a:br>
              <a:rPr lang="en-US" sz="1300" dirty="0" smtClean="0">
                <a:latin typeface="+mj-lt"/>
              </a:rPr>
            </a:br>
            <a:r>
              <a:rPr lang="en-US" sz="1300" dirty="0" smtClean="0">
                <a:latin typeface="+mj-lt"/>
              </a:rPr>
              <a:t>Downscaling</a:t>
            </a:r>
            <a:endParaRPr lang="en-US" sz="1300" dirty="0">
              <a:latin typeface="+mj-lt"/>
            </a:endParaRPr>
          </a:p>
          <a:p>
            <a:pPr algn="just"/>
            <a:endParaRPr lang="en-US" sz="1200" dirty="0">
              <a:latin typeface="+mj-lt"/>
            </a:endParaRPr>
          </a:p>
          <a:p>
            <a:pPr marL="228600" indent="-228600" algn="just">
              <a:buFont typeface="+mj-ea"/>
              <a:buAutoNum type="circleNumDbPlain"/>
            </a:pPr>
            <a:endParaRPr lang="en-US" sz="1200" dirty="0" smtClean="0">
              <a:latin typeface="+mj-lt"/>
            </a:endParaRPr>
          </a:p>
          <a:p>
            <a:pPr algn="just"/>
            <a:endParaRPr lang="en-US" sz="1200" dirty="0">
              <a:latin typeface="+mj-lt"/>
            </a:endParaRPr>
          </a:p>
          <a:p>
            <a:pPr algn="just"/>
            <a:endParaRPr lang="en-US" sz="1200" dirty="0" smtClean="0">
              <a:latin typeface="+mj-lt"/>
            </a:endParaRPr>
          </a:p>
          <a:p>
            <a:pPr marL="228600" indent="-228600" algn="just">
              <a:buFont typeface="+mj-ea"/>
              <a:buAutoNum type="circleNumDbPlain"/>
            </a:pPr>
            <a:r>
              <a:rPr lang="en-US" sz="1400" b="1" i="1" dirty="0" smtClean="0">
                <a:latin typeface="+mj-lt"/>
              </a:rPr>
              <a:t>Gaeta et al., 2016</a:t>
            </a:r>
            <a:r>
              <a:rPr lang="en-US" sz="1400" dirty="0" smtClean="0">
                <a:latin typeface="+mj-lt"/>
              </a:rPr>
              <a:t>: </a:t>
            </a:r>
            <a:r>
              <a:rPr lang="en-US" sz="1400" dirty="0"/>
              <a:t>A coupled wave–3-D hydrodynamics model of the Taranto Sea (Italy): a multiple-nesting approach, Nat. Hazards Earth Syst. Sci., 16, 2071-2083, doi:10.5194/nhess-16-2071-</a:t>
            </a:r>
            <a:r>
              <a:rPr lang="en-US" sz="1400" dirty="0" smtClean="0"/>
              <a:t>2016.</a:t>
            </a:r>
            <a:br>
              <a:rPr lang="en-US" sz="14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300" u="sng" dirty="0" smtClean="0"/>
              <a:t>Keywords</a:t>
            </a:r>
            <a:r>
              <a:rPr lang="en-US" sz="1300" dirty="0"/>
              <a:t>: </a:t>
            </a:r>
            <a:r>
              <a:rPr lang="en-US" sz="1300" dirty="0" smtClean="0"/>
              <a:t>Multiple nesting, </a:t>
            </a:r>
            <a:br>
              <a:rPr lang="en-US" sz="1300" dirty="0" smtClean="0"/>
            </a:br>
            <a:r>
              <a:rPr lang="en-US" sz="1300" dirty="0" smtClean="0"/>
              <a:t>wave-currents coupling, </a:t>
            </a:r>
            <a:br>
              <a:rPr lang="en-US" sz="1300" dirty="0" smtClean="0"/>
            </a:br>
            <a:r>
              <a:rPr lang="en-US" sz="1300" dirty="0" err="1" smtClean="0"/>
              <a:t>harbour</a:t>
            </a:r>
            <a:r>
              <a:rPr lang="en-US" sz="1300" dirty="0" smtClean="0"/>
              <a:t> scale</a:t>
            </a:r>
            <a:br>
              <a:rPr lang="en-US" sz="1300" dirty="0" smtClean="0"/>
            </a:br>
            <a:endParaRPr lang="en-US" sz="1300" dirty="0" smtClean="0"/>
          </a:p>
          <a:p>
            <a:pPr algn="just"/>
            <a:endParaRPr lang="en-US" sz="1300" dirty="0" smtClean="0"/>
          </a:p>
          <a:p>
            <a:pPr algn="just"/>
            <a:endParaRPr lang="en-US" sz="1200" b="1" i="1" dirty="0">
              <a:latin typeface="+mj-lt"/>
            </a:endParaRPr>
          </a:p>
          <a:p>
            <a:pPr marL="228600" indent="-228600" algn="just">
              <a:buFont typeface="+mj-ea"/>
              <a:buAutoNum type="circleNumDbPlain"/>
            </a:pPr>
            <a:r>
              <a:rPr lang="en-US" sz="1400" b="1" i="1" dirty="0" err="1" smtClean="0">
                <a:latin typeface="+mj-lt"/>
              </a:rPr>
              <a:t>Trotta</a:t>
            </a:r>
            <a:r>
              <a:rPr lang="en-US" sz="1400" b="1" i="1" dirty="0" smtClean="0">
                <a:latin typeface="+mj-lt"/>
              </a:rPr>
              <a:t> et al., 2017</a:t>
            </a:r>
            <a:r>
              <a:rPr lang="en-US" sz="1400" dirty="0" smtClean="0">
                <a:latin typeface="+mj-lt"/>
              </a:rPr>
              <a:t>: Multi-nest high resolution model of submesoscale circulation features in the Gulf of Taranto, </a:t>
            </a:r>
            <a:r>
              <a:rPr lang="en-US" sz="1400" i="1" dirty="0" err="1" smtClean="0">
                <a:latin typeface="+mj-lt"/>
              </a:rPr>
              <a:t>subm</a:t>
            </a:r>
            <a:r>
              <a:rPr lang="en-US" sz="1400" i="1" dirty="0" smtClean="0">
                <a:latin typeface="+mj-lt"/>
              </a:rPr>
              <a:t>. Ocean Dynamics</a:t>
            </a:r>
            <a:r>
              <a:rPr lang="en-US" sz="1400" dirty="0" smtClean="0">
                <a:latin typeface="+mj-lt"/>
              </a:rPr>
              <a:t>, 2017</a:t>
            </a:r>
            <a:r>
              <a:rPr lang="en-US" sz="1400" dirty="0">
                <a:latin typeface="+mj-lt"/>
              </a:rPr>
              <a:t/>
            </a:r>
            <a:br>
              <a:rPr lang="en-US" sz="1400" dirty="0">
                <a:latin typeface="+mj-lt"/>
              </a:rPr>
            </a:br>
            <a:r>
              <a:rPr lang="en-US" sz="1100" dirty="0" smtClean="0">
                <a:latin typeface="+mj-lt"/>
              </a:rPr>
              <a:t/>
            </a:r>
            <a:br>
              <a:rPr lang="en-US" sz="1100" dirty="0" smtClean="0">
                <a:latin typeface="+mj-lt"/>
              </a:rPr>
            </a:br>
            <a:r>
              <a:rPr lang="en-US" sz="1300" u="sng" dirty="0" smtClean="0"/>
              <a:t>Keywords</a:t>
            </a:r>
            <a:r>
              <a:rPr lang="en-US" sz="1300" dirty="0"/>
              <a:t>: </a:t>
            </a:r>
            <a:r>
              <a:rPr lang="en-US" sz="1300" dirty="0" err="1" smtClean="0"/>
              <a:t>Relocatable</a:t>
            </a:r>
            <a:r>
              <a:rPr lang="en-US" sz="1300" dirty="0" smtClean="0"/>
              <a:t> ocean model,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>multiple nesting, submesoscale</a:t>
            </a:r>
            <a:endParaRPr lang="en-US" sz="1300" dirty="0"/>
          </a:p>
          <a:p>
            <a:pPr marL="228600" indent="-228600" algn="just">
              <a:buFont typeface="+mj-ea"/>
              <a:buAutoNum type="circleNumDbPlain"/>
            </a:pPr>
            <a:endParaRPr lang="en-US" sz="1100" dirty="0">
              <a:latin typeface="+mj-lt"/>
            </a:endParaRPr>
          </a:p>
          <a:p>
            <a:pPr marL="228600" indent="-228600" algn="just">
              <a:buFont typeface="+mj-ea"/>
              <a:buAutoNum type="circleNumDbPlain"/>
            </a:pPr>
            <a:endParaRPr lang="en-US" sz="1100" dirty="0">
              <a:latin typeface="+mj-lt"/>
            </a:endParaRPr>
          </a:p>
        </p:txBody>
      </p:sp>
      <p:pic>
        <p:nvPicPr>
          <p:cNvPr id="719" name="Picture 718" descr="sanif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91" y="19653808"/>
            <a:ext cx="989800" cy="989800"/>
          </a:xfrm>
          <a:prstGeom prst="rect">
            <a:avLst/>
          </a:prstGeom>
        </p:spPr>
      </p:pic>
      <p:pic>
        <p:nvPicPr>
          <p:cNvPr id="720" name="Picture 719" descr="Tanes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538" y="21852880"/>
            <a:ext cx="1051132" cy="1051132"/>
          </a:xfrm>
          <a:prstGeom prst="rect">
            <a:avLst/>
          </a:prstGeom>
        </p:spPr>
      </p:pic>
      <p:pic>
        <p:nvPicPr>
          <p:cNvPr id="721" name="Picture 720" descr="Macintosh HD:Users:nadia:Desktop:disco_D:papers:TESSA-special-issue:MREA14:final_oa_maps:final_oa_maps:Fig13_LS_maps_GC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t="4325" b="11151"/>
          <a:stretch/>
        </p:blipFill>
        <p:spPr bwMode="auto">
          <a:xfrm>
            <a:off x="20505960" y="20644900"/>
            <a:ext cx="2203054" cy="1869148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Rectangle 721"/>
          <p:cNvSpPr/>
          <p:nvPr/>
        </p:nvSpPr>
        <p:spPr>
          <a:xfrm>
            <a:off x="22993086" y="18755746"/>
            <a:ext cx="18286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 smtClean="0"/>
          </a:p>
          <a:p>
            <a:pPr algn="just"/>
            <a:r>
              <a:rPr lang="en-US" sz="1400" b="1" dirty="0" smtClean="0"/>
              <a:t>LS1</a:t>
            </a:r>
            <a:r>
              <a:rPr lang="en-US" sz="1400" dirty="0"/>
              <a:t>:</a:t>
            </a:r>
            <a:r>
              <a:rPr lang="en-US" sz="1400" dirty="0" smtClean="0"/>
              <a:t> </a:t>
            </a:r>
            <a:r>
              <a:rPr lang="en-US" sz="1400" dirty="0"/>
              <a:t>surface currents, turning </a:t>
            </a:r>
            <a:r>
              <a:rPr lang="en-US" sz="1400" dirty="0" smtClean="0"/>
              <a:t>clockwise around </a:t>
            </a:r>
            <a:r>
              <a:rPr lang="en-US" sz="1400" dirty="0"/>
              <a:t>the </a:t>
            </a:r>
            <a:r>
              <a:rPr lang="en-US" sz="1400" dirty="0" err="1"/>
              <a:t>anticyclonic</a:t>
            </a:r>
            <a:r>
              <a:rPr lang="en-US" sz="1400" dirty="0"/>
              <a:t> gyre, are characterized by jets</a:t>
            </a:r>
            <a:r>
              <a:rPr lang="en-US" sz="1400" dirty="0" smtClean="0"/>
              <a:t>, i.e</a:t>
            </a:r>
            <a:r>
              <a:rPr lang="en-US" sz="1400" dirty="0"/>
              <a:t>., intensified rim current segments. </a:t>
            </a:r>
            <a:endParaRPr lang="en-US" sz="1400" dirty="0" smtClean="0"/>
          </a:p>
          <a:p>
            <a:pPr algn="just"/>
            <a:endParaRPr lang="en-US" sz="1400" dirty="0"/>
          </a:p>
        </p:txBody>
      </p:sp>
      <p:sp>
        <p:nvSpPr>
          <p:cNvPr id="723" name="Rectangle 722"/>
          <p:cNvSpPr/>
          <p:nvPr/>
        </p:nvSpPr>
        <p:spPr>
          <a:xfrm>
            <a:off x="22937668" y="20895273"/>
            <a:ext cx="19123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b="1" dirty="0"/>
          </a:p>
          <a:p>
            <a:pPr algn="just"/>
            <a:r>
              <a:rPr lang="en-US" sz="1400" b="1" dirty="0"/>
              <a:t>LS2+CS1</a:t>
            </a:r>
            <a:r>
              <a:rPr lang="en-US" sz="1400" dirty="0"/>
              <a:t>: meandering rim current </a:t>
            </a:r>
            <a:r>
              <a:rPr lang="en-US" sz="1400" dirty="0">
                <a:sym typeface="Wingdings"/>
              </a:rPr>
              <a:t> </a:t>
            </a:r>
            <a:r>
              <a:rPr lang="en-US" sz="1400" dirty="0" err="1"/>
              <a:t>baroclinic</a:t>
            </a:r>
            <a:r>
              <a:rPr lang="en-US" sz="1400" dirty="0"/>
              <a:t>–</a:t>
            </a:r>
            <a:r>
              <a:rPr lang="en-US" sz="1400" dirty="0" err="1"/>
              <a:t>barotropic</a:t>
            </a:r>
            <a:r>
              <a:rPr lang="en-US" sz="1400" dirty="0"/>
              <a:t> instability and eddy growth. Submesoscale structure.</a:t>
            </a:r>
          </a:p>
        </p:txBody>
      </p:sp>
      <p:sp>
        <p:nvSpPr>
          <p:cNvPr id="724" name="Rounded Rectangle 723"/>
          <p:cNvSpPr/>
          <p:nvPr/>
        </p:nvSpPr>
        <p:spPr>
          <a:xfrm>
            <a:off x="15641301" y="11184914"/>
            <a:ext cx="14011967" cy="5001651"/>
          </a:xfrm>
          <a:prstGeom prst="roundRect">
            <a:avLst>
              <a:gd name="adj" fmla="val 20588"/>
            </a:avLst>
          </a:prstGeom>
          <a:noFill/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Rounded Rectangle 724"/>
          <p:cNvSpPr/>
          <p:nvPr/>
        </p:nvSpPr>
        <p:spPr>
          <a:xfrm>
            <a:off x="637106" y="25970411"/>
            <a:ext cx="29016162" cy="9505502"/>
          </a:xfrm>
          <a:prstGeom prst="roundRect">
            <a:avLst>
              <a:gd name="adj" fmla="val 15261"/>
            </a:avLst>
          </a:prstGeom>
          <a:noFill/>
          <a:ln w="889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Rounded Rectangle 725"/>
          <p:cNvSpPr/>
          <p:nvPr/>
        </p:nvSpPr>
        <p:spPr>
          <a:xfrm>
            <a:off x="732617" y="25505903"/>
            <a:ext cx="12791120" cy="12305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MREA16 – Gulf of Taranto (June-July 2016)</a:t>
            </a:r>
            <a:endParaRPr lang="en-US" sz="4400" b="1" dirty="0">
              <a:solidFill>
                <a:srgbClr val="FF0000"/>
              </a:solidFill>
              <a:latin typeface="Arial Hebrew Scholar"/>
              <a:cs typeface="Arial Hebrew Scholar"/>
            </a:endParaRPr>
          </a:p>
        </p:txBody>
      </p:sp>
      <p:sp>
        <p:nvSpPr>
          <p:cNvPr id="727" name="Rounded Rectangle 726"/>
          <p:cNvSpPr/>
          <p:nvPr/>
        </p:nvSpPr>
        <p:spPr>
          <a:xfrm>
            <a:off x="652980" y="36379039"/>
            <a:ext cx="14371079" cy="5876402"/>
          </a:xfrm>
          <a:prstGeom prst="roundRect">
            <a:avLst>
              <a:gd name="adj" fmla="val 18575"/>
            </a:avLst>
          </a:prstGeom>
          <a:noFill/>
          <a:ln w="889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728" name="Rounded Rectangle 727"/>
          <p:cNvSpPr/>
          <p:nvPr/>
        </p:nvSpPr>
        <p:spPr>
          <a:xfrm>
            <a:off x="669694" y="35940092"/>
            <a:ext cx="12837898" cy="1287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00FF"/>
                </a:solidFill>
                <a:latin typeface="Arial Hebrew Scholar"/>
                <a:cs typeface="Arial Hebrew Scholar"/>
              </a:rPr>
              <a:t>MREA17 – Ligurian Sea (Sept-Oct 2017)</a:t>
            </a:r>
            <a:endParaRPr lang="en-US" sz="4400" b="1" dirty="0">
              <a:solidFill>
                <a:srgbClr val="0000FF"/>
              </a:solidFill>
              <a:latin typeface="Arial Hebrew Scholar"/>
              <a:cs typeface="Arial Hebrew Scholar"/>
            </a:endParaRPr>
          </a:p>
        </p:txBody>
      </p:sp>
      <p:sp>
        <p:nvSpPr>
          <p:cNvPr id="729" name="Rounded Rectangle 728"/>
          <p:cNvSpPr/>
          <p:nvPr/>
        </p:nvSpPr>
        <p:spPr>
          <a:xfrm>
            <a:off x="15514274" y="36379038"/>
            <a:ext cx="14011967" cy="5876403"/>
          </a:xfrm>
          <a:prstGeom prst="roundRect">
            <a:avLst>
              <a:gd name="adj" fmla="val 18036"/>
            </a:avLst>
          </a:prstGeom>
          <a:noFill/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Rounded Rectangle 729"/>
          <p:cNvSpPr/>
          <p:nvPr/>
        </p:nvSpPr>
        <p:spPr>
          <a:xfrm>
            <a:off x="15541723" y="35992501"/>
            <a:ext cx="6059771" cy="12162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 Hebrew Scholar"/>
                <a:cs typeface="Arial Hebrew Scholar"/>
              </a:rPr>
              <a:t>Concluding remarks</a:t>
            </a:r>
            <a:endParaRPr lang="en-US" sz="4400" b="1" dirty="0">
              <a:solidFill>
                <a:schemeClr val="tx1"/>
              </a:solidFill>
              <a:latin typeface="Arial Hebrew Scholar"/>
              <a:cs typeface="Arial Hebrew Scholar"/>
            </a:endParaRPr>
          </a:p>
        </p:txBody>
      </p:sp>
      <p:pic>
        <p:nvPicPr>
          <p:cNvPr id="731" name="Shape 183" descr="AVG-station LS2_Sal_300.png"/>
          <p:cNvPicPr preferRelativeResize="0">
            <a:picLocks noChangeAspect="1"/>
          </p:cNvPicPr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1" t="7459" r="7043" b="5899"/>
          <a:stretch/>
        </p:blipFill>
        <p:spPr>
          <a:xfrm>
            <a:off x="3313262" y="32025239"/>
            <a:ext cx="1813148" cy="13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Shape 182" descr="AVG-station LS1_Sal_300.png"/>
          <p:cNvPicPr preferRelativeResize="0">
            <a:picLocks noChangeAspect="1"/>
          </p:cNvPicPr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5" t="8164" r="7723" b="5566"/>
          <a:stretch/>
        </p:blipFill>
        <p:spPr>
          <a:xfrm>
            <a:off x="1604072" y="32032049"/>
            <a:ext cx="1791416" cy="1305857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Rectangle 7"/>
          <p:cNvSpPr/>
          <p:nvPr/>
        </p:nvSpPr>
        <p:spPr>
          <a:xfrm>
            <a:off x="4017708" y="27345852"/>
            <a:ext cx="433572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FF0000"/>
                </a:solidFill>
              </a:rPr>
              <a:t>Large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scale </a:t>
            </a:r>
            <a:r>
              <a:rPr lang="en-US" sz="1200" b="1" dirty="0">
                <a:solidFill>
                  <a:srgbClr val="FF0000"/>
                </a:solidFill>
              </a:rPr>
              <a:t>surveys (LS1 and LS2</a:t>
            </a:r>
            <a:r>
              <a:rPr lang="en-US" sz="1200" b="1" dirty="0" smtClean="0">
                <a:solidFill>
                  <a:srgbClr val="FF0000"/>
                </a:solidFill>
              </a:rPr>
              <a:t>).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Quasi</a:t>
            </a:r>
            <a:r>
              <a:rPr lang="en-US" sz="1100" b="1" dirty="0"/>
              <a:t>-synoptic </a:t>
            </a:r>
            <a:r>
              <a:rPr lang="en-US" sz="1100" b="1" dirty="0" smtClean="0"/>
              <a:t>timescale</a:t>
            </a:r>
            <a:endParaRPr lang="en-US" sz="1100" b="1" dirty="0"/>
          </a:p>
          <a:p>
            <a:pPr marL="171450" indent="-171450" algn="just">
              <a:buFont typeface="Arial"/>
              <a:buChar char="•"/>
            </a:pPr>
            <a:r>
              <a:rPr lang="en-US" sz="1100" dirty="0"/>
              <a:t>Average </a:t>
            </a:r>
            <a:r>
              <a:rPr lang="en-US" sz="1100" b="1" dirty="0"/>
              <a:t>800m</a:t>
            </a:r>
            <a:r>
              <a:rPr lang="en-US" sz="1100" dirty="0"/>
              <a:t> deep </a:t>
            </a:r>
            <a:endParaRPr lang="en-US" sz="1100" b="1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Repetition</a:t>
            </a:r>
            <a:r>
              <a:rPr lang="en-US" sz="1100" dirty="0" smtClean="0"/>
              <a:t> of stations in LS2 </a:t>
            </a:r>
            <a:r>
              <a:rPr lang="en-US" sz="1100" dirty="0" smtClean="0">
                <a:sym typeface="Wingdings"/>
              </a:rPr>
              <a:t>(</a:t>
            </a:r>
            <a:r>
              <a:rPr lang="en-US" sz="1100" dirty="0" smtClean="0"/>
              <a:t>large</a:t>
            </a:r>
            <a:r>
              <a:rPr lang="en-US" sz="1100" dirty="0"/>
              <a:t>-scale </a:t>
            </a:r>
            <a:r>
              <a:rPr lang="en-US" sz="1100" dirty="0" smtClean="0"/>
              <a:t>changes </a:t>
            </a:r>
            <a:r>
              <a:rPr lang="en-US" sz="1100" dirty="0"/>
              <a:t>on a </a:t>
            </a:r>
            <a:r>
              <a:rPr lang="en-US" sz="1100" b="1" dirty="0"/>
              <a:t>weekly </a:t>
            </a:r>
            <a:r>
              <a:rPr lang="en-US" sz="1100" b="1" dirty="0" smtClean="0"/>
              <a:t>basis)</a:t>
            </a:r>
            <a:r>
              <a:rPr lang="en-US" sz="1100" dirty="0" smtClean="0"/>
              <a:t>. 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Increased mean station distance to cover the entire Gulf: </a:t>
            </a:r>
            <a:r>
              <a:rPr lang="en-US" sz="1100" b="1" dirty="0" smtClean="0"/>
              <a:t>16÷</a:t>
            </a:r>
            <a:r>
              <a:rPr lang="en-US" sz="1100" b="1" dirty="0" smtClean="0">
                <a:cs typeface="Arial" panose="020B0604020202020204" pitchFamily="34" charset="0"/>
              </a:rPr>
              <a:t>20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/>
              <a:t>km</a:t>
            </a:r>
            <a:r>
              <a:rPr lang="en-US" sz="1100" dirty="0" smtClean="0"/>
              <a:t> </a:t>
            </a:r>
            <a:r>
              <a:rPr lang="en-US" sz="1100" dirty="0"/>
              <a:t>(~</a:t>
            </a:r>
            <a:r>
              <a:rPr lang="en-US" sz="1100" b="1" dirty="0" err="1"/>
              <a:t>Rossby</a:t>
            </a:r>
            <a:r>
              <a:rPr lang="en-US" sz="1100" b="1" dirty="0"/>
              <a:t> radius of deformation</a:t>
            </a:r>
            <a:r>
              <a:rPr lang="en-US" sz="1100" dirty="0"/>
              <a:t> for the </a:t>
            </a:r>
            <a:r>
              <a:rPr lang="en-US" sz="1100" dirty="0" err="1"/>
              <a:t>EastMed</a:t>
            </a:r>
            <a:r>
              <a:rPr lang="en-US" sz="1100" dirty="0" smtClean="0"/>
              <a:t>)</a:t>
            </a:r>
          </a:p>
        </p:txBody>
      </p:sp>
      <p:sp>
        <p:nvSpPr>
          <p:cNvPr id="734" name="Rectangle 166"/>
          <p:cNvSpPr/>
          <p:nvPr/>
        </p:nvSpPr>
        <p:spPr>
          <a:xfrm>
            <a:off x="4102815" y="28674685"/>
            <a:ext cx="41638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F79646"/>
                </a:solidFill>
              </a:rPr>
              <a:t>Daily cycle survey (CG1-CG2). </a:t>
            </a:r>
            <a:endParaRPr lang="en-US" sz="1200" b="1" dirty="0">
              <a:solidFill>
                <a:srgbClr val="F79646"/>
              </a:solidFill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24 hours survey in the same station, repeated every 2 hours to detect internal waves and daily cycle of T/S 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Sampling </a:t>
            </a:r>
            <a:r>
              <a:rPr lang="en-US" sz="1100" dirty="0"/>
              <a:t>depth </a:t>
            </a:r>
            <a:r>
              <a:rPr lang="en-US" sz="1100" b="1" dirty="0" smtClean="0"/>
              <a:t>160 m</a:t>
            </a:r>
            <a:r>
              <a:rPr lang="en-US" sz="1100" dirty="0" smtClean="0"/>
              <a:t>  </a:t>
            </a:r>
            <a:endParaRPr lang="en-US" sz="1100" dirty="0"/>
          </a:p>
        </p:txBody>
      </p:sp>
      <p:grpSp>
        <p:nvGrpSpPr>
          <p:cNvPr id="735" name="Group 734"/>
          <p:cNvGrpSpPr/>
          <p:nvPr/>
        </p:nvGrpSpPr>
        <p:grpSpPr>
          <a:xfrm>
            <a:off x="1611225" y="30617019"/>
            <a:ext cx="3525400" cy="1325105"/>
            <a:chOff x="249838" y="3577056"/>
            <a:chExt cx="3525400" cy="1325105"/>
          </a:xfrm>
        </p:grpSpPr>
        <p:pic>
          <p:nvPicPr>
            <p:cNvPr id="736" name="Picture 735" descr="AVG-station LS2_Temp_300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7" r="5632" b="6161"/>
            <a:stretch/>
          </p:blipFill>
          <p:spPr>
            <a:xfrm>
              <a:off x="1872769" y="3605139"/>
              <a:ext cx="1902469" cy="1297022"/>
            </a:xfrm>
            <a:prstGeom prst="rect">
              <a:avLst/>
            </a:prstGeom>
          </p:spPr>
        </p:pic>
        <p:pic>
          <p:nvPicPr>
            <p:cNvPr id="737" name="Picture 736" descr="AVG-station LS1_Temp_300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" t="8007" r="8453" b="5989"/>
            <a:stretch/>
          </p:blipFill>
          <p:spPr>
            <a:xfrm>
              <a:off x="249838" y="3601762"/>
              <a:ext cx="1764770" cy="1300399"/>
            </a:xfrm>
            <a:prstGeom prst="rect">
              <a:avLst/>
            </a:prstGeom>
          </p:spPr>
        </p:pic>
        <p:sp>
          <p:nvSpPr>
            <p:cNvPr id="738" name="Rectangle 737"/>
            <p:cNvSpPr/>
            <p:nvPr/>
          </p:nvSpPr>
          <p:spPr bwMode="auto">
            <a:xfrm>
              <a:off x="874196" y="3580212"/>
              <a:ext cx="66425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endParaRPr>
            </a:p>
          </p:txBody>
        </p:sp>
        <p:sp>
          <p:nvSpPr>
            <p:cNvPr id="739" name="Rectangle 738"/>
            <p:cNvSpPr/>
            <p:nvPr/>
          </p:nvSpPr>
          <p:spPr bwMode="auto">
            <a:xfrm>
              <a:off x="2513411" y="3577056"/>
              <a:ext cx="664255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0" name="Rectangle 739"/>
          <p:cNvSpPr/>
          <p:nvPr/>
        </p:nvSpPr>
        <p:spPr bwMode="auto">
          <a:xfrm>
            <a:off x="2270963" y="31964430"/>
            <a:ext cx="664255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41" name="Rectangle 740"/>
          <p:cNvSpPr/>
          <p:nvPr/>
        </p:nvSpPr>
        <p:spPr bwMode="auto">
          <a:xfrm>
            <a:off x="4013316" y="31945421"/>
            <a:ext cx="551941" cy="1098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42" name="Rectangle 741"/>
          <p:cNvSpPr/>
          <p:nvPr/>
        </p:nvSpPr>
        <p:spPr>
          <a:xfrm>
            <a:off x="2910588" y="31582785"/>
            <a:ext cx="402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743" name="Rectangle 742"/>
          <p:cNvSpPr/>
          <p:nvPr/>
        </p:nvSpPr>
        <p:spPr>
          <a:xfrm>
            <a:off x="1768249" y="32938958"/>
            <a:ext cx="402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LS1</a:t>
            </a:r>
            <a:endParaRPr lang="en-US" sz="1200" dirty="0"/>
          </a:p>
        </p:txBody>
      </p:sp>
      <p:sp>
        <p:nvSpPr>
          <p:cNvPr id="744" name="Rectangle 743"/>
          <p:cNvSpPr/>
          <p:nvPr/>
        </p:nvSpPr>
        <p:spPr>
          <a:xfrm>
            <a:off x="4715011" y="31617690"/>
            <a:ext cx="402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LS2</a:t>
            </a:r>
            <a:endParaRPr lang="en-US" sz="1200" dirty="0"/>
          </a:p>
        </p:txBody>
      </p:sp>
      <p:sp>
        <p:nvSpPr>
          <p:cNvPr id="745" name="Rectangle 744"/>
          <p:cNvSpPr/>
          <p:nvPr/>
        </p:nvSpPr>
        <p:spPr>
          <a:xfrm>
            <a:off x="3515977" y="32962524"/>
            <a:ext cx="4026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LS2</a:t>
            </a:r>
            <a:endParaRPr lang="en-US" sz="1200" dirty="0"/>
          </a:p>
        </p:txBody>
      </p:sp>
      <p:sp>
        <p:nvSpPr>
          <p:cNvPr id="746" name="Rectangle 745"/>
          <p:cNvSpPr/>
          <p:nvPr/>
        </p:nvSpPr>
        <p:spPr>
          <a:xfrm>
            <a:off x="1599497" y="33644771"/>
            <a:ext cx="383744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Typical beginning-summer </a:t>
            </a:r>
            <a:r>
              <a:rPr lang="en-US" sz="1300" b="1" dirty="0" smtClean="0"/>
              <a:t>stratification of temperature </a:t>
            </a:r>
            <a:r>
              <a:rPr lang="en-US" sz="1300" dirty="0"/>
              <a:t>in the </a:t>
            </a:r>
            <a:r>
              <a:rPr lang="en-US" sz="1300" dirty="0" smtClean="0"/>
              <a:t>eastern Mediterranean. </a:t>
            </a:r>
            <a:endParaRPr lang="en-US" sz="1300" dirty="0">
              <a:solidFill>
                <a:srgbClr val="000000"/>
              </a:solidFill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Increase of surface temperature from LS1 to LS2 and higher stratification</a:t>
            </a:r>
            <a:endParaRPr lang="en-US" sz="13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300" dirty="0"/>
              <a:t>V</a:t>
            </a:r>
            <a:r>
              <a:rPr lang="en-US" sz="1300" dirty="0" smtClean="0"/>
              <a:t>ariability in thermocline: higher variability for LS1 </a:t>
            </a:r>
            <a:endParaRPr lang="en-US" sz="1300" dirty="0"/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Local peak of salinity at 30 m</a:t>
            </a:r>
          </a:p>
        </p:txBody>
      </p:sp>
      <p:sp>
        <p:nvSpPr>
          <p:cNvPr id="747" name="Rectangle 24"/>
          <p:cNvSpPr/>
          <p:nvPr/>
        </p:nvSpPr>
        <p:spPr>
          <a:xfrm>
            <a:off x="8617962" y="33835189"/>
            <a:ext cx="497032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Changes in a </a:t>
            </a:r>
            <a:r>
              <a:rPr lang="en-US" sz="1300" dirty="0"/>
              <a:t>1-week </a:t>
            </a:r>
            <a:r>
              <a:rPr lang="en-US" sz="1300" dirty="0" smtClean="0"/>
              <a:t>period</a:t>
            </a:r>
            <a:r>
              <a:rPr lang="en-US" sz="1300" dirty="0"/>
              <a:t> </a:t>
            </a:r>
            <a:r>
              <a:rPr lang="en-US" sz="1300" dirty="0" smtClean="0"/>
              <a:t>(between LS1 and LS2) in </a:t>
            </a:r>
            <a:r>
              <a:rPr lang="en-US" sz="1300" dirty="0"/>
              <a:t>the first </a:t>
            </a:r>
            <a:r>
              <a:rPr lang="en-US" sz="1300" dirty="0" smtClean="0"/>
              <a:t>110m </a:t>
            </a:r>
            <a:r>
              <a:rPr lang="en-US" sz="1300" dirty="0"/>
              <a:t>of the water </a:t>
            </a:r>
            <a:r>
              <a:rPr lang="en-US" sz="1300" dirty="0" smtClean="0"/>
              <a:t>column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LS2 warmer (air temperature) than LS1 between 0-50m, and colder than LS1 between 50-100m. Surface: LS2-LS1=+1.5°C; -0.03 PSU (fresher: rain event).</a:t>
            </a:r>
          </a:p>
        </p:txBody>
      </p:sp>
      <p:pic>
        <p:nvPicPr>
          <p:cNvPr id="748" name="Picture 747" descr="tarMREA16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7314" r="3293" b="3514"/>
          <a:stretch/>
        </p:blipFill>
        <p:spPr>
          <a:xfrm>
            <a:off x="1687639" y="27524551"/>
            <a:ext cx="2227943" cy="1764262"/>
          </a:xfrm>
          <a:prstGeom prst="rect">
            <a:avLst/>
          </a:prstGeom>
        </p:spPr>
      </p:pic>
      <p:sp>
        <p:nvSpPr>
          <p:cNvPr id="749" name="Rectangle 748"/>
          <p:cNvSpPr/>
          <p:nvPr/>
        </p:nvSpPr>
        <p:spPr>
          <a:xfrm>
            <a:off x="1730654" y="29268858"/>
            <a:ext cx="2775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smtClean="0">
                <a:solidFill>
                  <a:srgbClr val="000000"/>
                </a:solidFill>
              </a:rPr>
              <a:t>Period: </a:t>
            </a:r>
            <a:r>
              <a:rPr lang="en-US" sz="1200" dirty="0" smtClean="0">
                <a:solidFill>
                  <a:srgbClr val="000000"/>
                </a:solidFill>
              </a:rPr>
              <a:t>27 June - 7 July 2016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750" name="Group 121"/>
          <p:cNvGrpSpPr/>
          <p:nvPr/>
        </p:nvGrpSpPr>
        <p:grpSpPr>
          <a:xfrm>
            <a:off x="1530470" y="27517313"/>
            <a:ext cx="782575" cy="688171"/>
            <a:chOff x="1898559" y="1985877"/>
            <a:chExt cx="782574" cy="688171"/>
          </a:xfrm>
        </p:grpSpPr>
        <p:sp>
          <p:nvSpPr>
            <p:cNvPr id="751" name="Rounded Rectangle 115"/>
            <p:cNvSpPr/>
            <p:nvPr/>
          </p:nvSpPr>
          <p:spPr>
            <a:xfrm>
              <a:off x="1950607" y="2036521"/>
              <a:ext cx="647944" cy="637527"/>
            </a:xfrm>
            <a:prstGeom prst="roundRect">
              <a:avLst>
                <a:gd name="adj" fmla="val 20958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2" name="Rectangle 116"/>
            <p:cNvSpPr/>
            <p:nvPr/>
          </p:nvSpPr>
          <p:spPr>
            <a:xfrm>
              <a:off x="1946311" y="1985877"/>
              <a:ext cx="68042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LS1</a:t>
              </a:r>
              <a:endParaRPr lang="en-US" sz="10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600" b="1" i="1" dirty="0" smtClean="0">
                  <a:solidFill>
                    <a:srgbClr val="FF0000"/>
                  </a:solidFill>
                </a:rPr>
                <a:t>27-30 Jun 2016</a:t>
              </a:r>
            </a:p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LS2</a:t>
              </a:r>
              <a:endParaRPr lang="en-US" sz="10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600" b="1" i="1" dirty="0">
                  <a:solidFill>
                    <a:srgbClr val="FF0000"/>
                  </a:solidFill>
                </a:rPr>
                <a:t>4</a:t>
              </a:r>
              <a:r>
                <a:rPr lang="en-US" sz="600" b="1" i="1" dirty="0" smtClean="0">
                  <a:solidFill>
                    <a:srgbClr val="FF0000"/>
                  </a:solidFill>
                </a:rPr>
                <a:t>-7 Jul </a:t>
              </a:r>
              <a:r>
                <a:rPr lang="en-US" sz="600" b="1" i="1" dirty="0">
                  <a:solidFill>
                    <a:srgbClr val="FF0000"/>
                  </a:solidFill>
                </a:rPr>
                <a:t>2016</a:t>
              </a:r>
            </a:p>
            <a:p>
              <a:pPr algn="ctr"/>
              <a:endParaRPr lang="en-US" sz="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53" name="Rectangle 117"/>
            <p:cNvSpPr/>
            <p:nvPr/>
          </p:nvSpPr>
          <p:spPr>
            <a:xfrm>
              <a:off x="1898559" y="2489382"/>
              <a:ext cx="78257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(</a:t>
              </a:r>
              <a:r>
                <a:rPr lang="en-US" sz="600" b="1" dirty="0" smtClean="0">
                  <a:solidFill>
                    <a:srgbClr val="FF0000"/>
                  </a:solidFill>
                </a:rPr>
                <a:t>16-20km spacing)</a:t>
              </a:r>
              <a:endParaRPr lang="en-US" sz="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54" name="Oval 753"/>
          <p:cNvSpPr/>
          <p:nvPr/>
        </p:nvSpPr>
        <p:spPr bwMode="auto">
          <a:xfrm>
            <a:off x="2754064" y="27773782"/>
            <a:ext cx="126000" cy="126000"/>
          </a:xfrm>
          <a:prstGeom prst="ellips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55" name="Oval 754"/>
          <p:cNvSpPr/>
          <p:nvPr/>
        </p:nvSpPr>
        <p:spPr bwMode="auto">
          <a:xfrm>
            <a:off x="2597758" y="28004355"/>
            <a:ext cx="126000" cy="126000"/>
          </a:xfrm>
          <a:prstGeom prst="ellips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56" name="Rectangle 755"/>
          <p:cNvSpPr/>
          <p:nvPr/>
        </p:nvSpPr>
        <p:spPr>
          <a:xfrm>
            <a:off x="1998948" y="30470945"/>
            <a:ext cx="29846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Average </a:t>
            </a:r>
            <a:r>
              <a:rPr lang="en-US" sz="800" dirty="0"/>
              <a:t>temperature and salinity </a:t>
            </a:r>
            <a:r>
              <a:rPr lang="en-US" sz="800" dirty="0" smtClean="0"/>
              <a:t>profiles, and standard deviation</a:t>
            </a:r>
            <a:endParaRPr lang="en-US" sz="800" dirty="0"/>
          </a:p>
        </p:txBody>
      </p:sp>
      <p:sp>
        <p:nvSpPr>
          <p:cNvPr id="757" name="Rectangle 756"/>
          <p:cNvSpPr/>
          <p:nvPr/>
        </p:nvSpPr>
        <p:spPr bwMode="auto">
          <a:xfrm>
            <a:off x="4013316" y="32005263"/>
            <a:ext cx="664255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58" name="Rectangle 757"/>
          <p:cNvSpPr/>
          <p:nvPr/>
        </p:nvSpPr>
        <p:spPr bwMode="auto">
          <a:xfrm>
            <a:off x="2306636" y="32003249"/>
            <a:ext cx="664255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59" name="Rectangle 758"/>
          <p:cNvSpPr/>
          <p:nvPr/>
        </p:nvSpPr>
        <p:spPr>
          <a:xfrm>
            <a:off x="2287141" y="31879688"/>
            <a:ext cx="94701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Temperature (°C)</a:t>
            </a:r>
            <a:endParaRPr lang="en-US" sz="600" dirty="0"/>
          </a:p>
        </p:txBody>
      </p:sp>
      <p:sp>
        <p:nvSpPr>
          <p:cNvPr id="760" name="Rectangle 759"/>
          <p:cNvSpPr/>
          <p:nvPr/>
        </p:nvSpPr>
        <p:spPr>
          <a:xfrm>
            <a:off x="3924563" y="31880529"/>
            <a:ext cx="94701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Temperature (°C)</a:t>
            </a:r>
            <a:endParaRPr lang="en-US" sz="600" dirty="0"/>
          </a:p>
        </p:txBody>
      </p:sp>
      <p:sp>
        <p:nvSpPr>
          <p:cNvPr id="761" name="Rectangle 760"/>
          <p:cNvSpPr/>
          <p:nvPr/>
        </p:nvSpPr>
        <p:spPr>
          <a:xfrm>
            <a:off x="2314139" y="33271838"/>
            <a:ext cx="94701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Salinity (PSU)</a:t>
            </a:r>
            <a:endParaRPr lang="en-US" sz="600" dirty="0"/>
          </a:p>
        </p:txBody>
      </p:sp>
      <p:sp>
        <p:nvSpPr>
          <p:cNvPr id="762" name="Rectangle 761"/>
          <p:cNvSpPr/>
          <p:nvPr/>
        </p:nvSpPr>
        <p:spPr>
          <a:xfrm>
            <a:off x="3951561" y="33272679"/>
            <a:ext cx="94701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Salinity (PSU)</a:t>
            </a:r>
            <a:endParaRPr lang="en-US" sz="600" dirty="0"/>
          </a:p>
        </p:txBody>
      </p:sp>
      <p:grpSp>
        <p:nvGrpSpPr>
          <p:cNvPr id="763" name="Group 121"/>
          <p:cNvGrpSpPr/>
          <p:nvPr/>
        </p:nvGrpSpPr>
        <p:grpSpPr>
          <a:xfrm>
            <a:off x="2804963" y="27479234"/>
            <a:ext cx="778559" cy="677108"/>
            <a:chOff x="1897247" y="1985877"/>
            <a:chExt cx="778558" cy="793627"/>
          </a:xfrm>
        </p:grpSpPr>
        <p:sp>
          <p:nvSpPr>
            <p:cNvPr id="764" name="Rounded Rectangle 115"/>
            <p:cNvSpPr/>
            <p:nvPr/>
          </p:nvSpPr>
          <p:spPr>
            <a:xfrm>
              <a:off x="1950607" y="2036522"/>
              <a:ext cx="647944" cy="595075"/>
            </a:xfrm>
            <a:prstGeom prst="roundRect">
              <a:avLst>
                <a:gd name="adj" fmla="val 21568"/>
              </a:avLst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5" name="Rectangle 116"/>
            <p:cNvSpPr/>
            <p:nvPr/>
          </p:nvSpPr>
          <p:spPr>
            <a:xfrm>
              <a:off x="1897247" y="1985877"/>
              <a:ext cx="778558" cy="793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accent6"/>
                  </a:solidFill>
                </a:rPr>
                <a:t>CG1</a:t>
              </a:r>
              <a:endParaRPr lang="en-US" sz="1000" b="1" dirty="0">
                <a:solidFill>
                  <a:schemeClr val="accent6"/>
                </a:solidFill>
              </a:endParaRPr>
            </a:p>
            <a:p>
              <a:pPr algn="ctr"/>
              <a:r>
                <a:rPr lang="en-US" sz="600" b="1" i="1" dirty="0" smtClean="0">
                  <a:solidFill>
                    <a:schemeClr val="accent6"/>
                  </a:solidFill>
                </a:rPr>
                <a:t>30 Jun - 1 Jul 2016</a:t>
              </a:r>
            </a:p>
            <a:p>
              <a:pPr algn="ctr"/>
              <a:r>
                <a:rPr lang="en-US" sz="1000" b="1" dirty="0" smtClean="0">
                  <a:solidFill>
                    <a:schemeClr val="accent6"/>
                  </a:solidFill>
                </a:rPr>
                <a:t>CG2</a:t>
              </a:r>
              <a:endParaRPr lang="en-US" sz="1000" b="1" dirty="0">
                <a:solidFill>
                  <a:schemeClr val="accent6"/>
                </a:solidFill>
              </a:endParaRPr>
            </a:p>
            <a:p>
              <a:pPr algn="ctr"/>
              <a:r>
                <a:rPr lang="en-US" sz="600" b="1" i="1" dirty="0" smtClean="0">
                  <a:solidFill>
                    <a:schemeClr val="accent6"/>
                  </a:solidFill>
                </a:rPr>
                <a:t>7-8 Jul </a:t>
              </a:r>
              <a:r>
                <a:rPr lang="en-US" sz="600" b="1" i="1" dirty="0">
                  <a:solidFill>
                    <a:schemeClr val="accent6"/>
                  </a:solidFill>
                </a:rPr>
                <a:t>2016</a:t>
              </a:r>
            </a:p>
            <a:p>
              <a:pPr algn="ctr"/>
              <a:endParaRPr lang="en-US" sz="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66" name="Rectangle 765"/>
          <p:cNvSpPr/>
          <p:nvPr/>
        </p:nvSpPr>
        <p:spPr>
          <a:xfrm>
            <a:off x="5661552" y="33079551"/>
            <a:ext cx="22560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dirty="0" smtClean="0"/>
              <a:t>Brunt-</a:t>
            </a:r>
            <a:r>
              <a:rPr lang="en-US" sz="1300" dirty="0" err="1" smtClean="0"/>
              <a:t>Vaisala</a:t>
            </a:r>
            <a:r>
              <a:rPr lang="en-US" sz="1300" dirty="0" smtClean="0"/>
              <a:t> frequency: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Typical summer stratification: 8-15 cycles/h  between 0-50m.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LS2 higher stratified than LS1 between 0-50m.</a:t>
            </a:r>
            <a:endParaRPr lang="en-US" sz="1300" dirty="0"/>
          </a:p>
        </p:txBody>
      </p:sp>
      <p:pic>
        <p:nvPicPr>
          <p:cNvPr id="767" name="Picture 766" descr="BV_320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6" b="7686"/>
          <a:stretch/>
        </p:blipFill>
        <p:spPr>
          <a:xfrm>
            <a:off x="5150717" y="30786618"/>
            <a:ext cx="2901885" cy="2203147"/>
          </a:xfrm>
          <a:prstGeom prst="rect">
            <a:avLst/>
          </a:prstGeom>
        </p:spPr>
      </p:pic>
      <p:pic>
        <p:nvPicPr>
          <p:cNvPr id="768" name="Picture 767" descr="LS1_GC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11180"/>
          <a:stretch/>
        </p:blipFill>
        <p:spPr>
          <a:xfrm>
            <a:off x="20209512" y="28043845"/>
            <a:ext cx="2391935" cy="1884327"/>
          </a:xfrm>
          <a:prstGeom prst="rect">
            <a:avLst/>
          </a:prstGeom>
        </p:spPr>
      </p:pic>
      <p:pic>
        <p:nvPicPr>
          <p:cNvPr id="769" name="Picture 768" descr="LS2_GC100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b="11110"/>
          <a:stretch/>
        </p:blipFill>
        <p:spPr>
          <a:xfrm>
            <a:off x="20167528" y="30044656"/>
            <a:ext cx="2508191" cy="1989163"/>
          </a:xfrm>
          <a:prstGeom prst="rect">
            <a:avLst/>
          </a:prstGeom>
        </p:spPr>
      </p:pic>
      <p:pic>
        <p:nvPicPr>
          <p:cNvPr id="770" name="Shape 294" descr="LS2_T10_A25_B15_D20_L20_E50_G32_S1.png"/>
          <p:cNvPicPr preferRelativeResize="0">
            <a:picLocks noChangeAspect="1"/>
          </p:cNvPicPr>
          <p:nvPr/>
        </p:nvPicPr>
        <p:blipFill rotWithShape="1"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9" t="5495" r="17486" b="15289"/>
          <a:stretch/>
        </p:blipFill>
        <p:spPr>
          <a:xfrm>
            <a:off x="14970640" y="30029509"/>
            <a:ext cx="2130765" cy="189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Shape 295" descr="LS1_T10_A25_B15_D20_L20_E50_G32_S1.png"/>
          <p:cNvPicPr preferRelativeResize="0">
            <a:picLocks noChangeAspect="1"/>
          </p:cNvPicPr>
          <p:nvPr/>
        </p:nvPicPr>
        <p:blipFill rotWithShape="1">
          <a:blip r:embed="rId2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6" t="5251" r="17905" b="15731"/>
          <a:stretch/>
        </p:blipFill>
        <p:spPr>
          <a:xfrm>
            <a:off x="14982341" y="27993688"/>
            <a:ext cx="2126739" cy="189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Shape 294" descr="LS2_T10_A25_B15_D20_L20_E50_G32_S1.png"/>
          <p:cNvPicPr preferRelativeResize="0">
            <a:picLocks noChangeAspect="1"/>
          </p:cNvPicPr>
          <p:nvPr/>
        </p:nvPicPr>
        <p:blipFill rotWithShape="1"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t="91433" r="18684" b="1454"/>
          <a:stretch/>
        </p:blipFill>
        <p:spPr>
          <a:xfrm>
            <a:off x="14968383" y="32131476"/>
            <a:ext cx="2080836" cy="17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Shape 302" descr="LS2_S10_A25_B15_D20_L20_E50_G32_S1.png"/>
          <p:cNvPicPr preferRelativeResize="0">
            <a:picLocks noChangeAspect="1"/>
          </p:cNvPicPr>
          <p:nvPr/>
        </p:nvPicPr>
        <p:blipFill rotWithShape="1"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3" t="5367" r="16818" b="15156"/>
          <a:stretch/>
        </p:blipFill>
        <p:spPr>
          <a:xfrm>
            <a:off x="17560830" y="30001732"/>
            <a:ext cx="2173851" cy="189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Shape 303" descr="LS1_S10_A25_B15_D20_L20_E50_G32_S1.png"/>
          <p:cNvPicPr preferRelativeResize="0">
            <a:picLocks noChangeAspect="1"/>
          </p:cNvPicPr>
          <p:nvPr/>
        </p:nvPicPr>
        <p:blipFill rotWithShape="1"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4" t="4811" r="17144" b="15912"/>
          <a:stretch/>
        </p:blipFill>
        <p:spPr>
          <a:xfrm>
            <a:off x="17581823" y="27999378"/>
            <a:ext cx="2124519" cy="186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Shape 302" descr="LS2_S10_A25_B15_D20_L20_E50_G32_S1.png"/>
          <p:cNvPicPr preferRelativeResize="0">
            <a:picLocks noChangeAspect="1"/>
          </p:cNvPicPr>
          <p:nvPr/>
        </p:nvPicPr>
        <p:blipFill rotWithShape="1">
          <a:blip r:embed="rId2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9" t="90919" r="17219" b="342"/>
          <a:stretch/>
        </p:blipFill>
        <p:spPr>
          <a:xfrm>
            <a:off x="17589172" y="32094122"/>
            <a:ext cx="2145510" cy="209713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Rectangle 775"/>
          <p:cNvSpPr/>
          <p:nvPr/>
        </p:nvSpPr>
        <p:spPr bwMode="auto">
          <a:xfrm>
            <a:off x="15214787" y="28090889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LS1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77" name="Rectangle 776"/>
          <p:cNvSpPr/>
          <p:nvPr/>
        </p:nvSpPr>
        <p:spPr bwMode="auto">
          <a:xfrm>
            <a:off x="15209218" y="30111446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LS2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78" name="Rectangle 777"/>
          <p:cNvSpPr/>
          <p:nvPr/>
        </p:nvSpPr>
        <p:spPr bwMode="auto">
          <a:xfrm>
            <a:off x="17840250" y="28103695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LS1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79" name="Rectangle 778"/>
          <p:cNvSpPr/>
          <p:nvPr/>
        </p:nvSpPr>
        <p:spPr bwMode="auto">
          <a:xfrm>
            <a:off x="17786894" y="30106632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LS2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80" name="Rectangle 779"/>
          <p:cNvSpPr/>
          <p:nvPr/>
        </p:nvSpPr>
        <p:spPr>
          <a:xfrm>
            <a:off x="16682293" y="31889971"/>
            <a:ext cx="3076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°C</a:t>
            </a:r>
            <a:endParaRPr lang="en-US" sz="1100" b="1" dirty="0"/>
          </a:p>
        </p:txBody>
      </p:sp>
      <p:sp>
        <p:nvSpPr>
          <p:cNvPr id="781" name="Rectangle 780"/>
          <p:cNvSpPr/>
          <p:nvPr/>
        </p:nvSpPr>
        <p:spPr>
          <a:xfrm>
            <a:off x="19264606" y="31869795"/>
            <a:ext cx="418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PSU</a:t>
            </a:r>
            <a:endParaRPr lang="en-US" sz="1100" b="1" dirty="0"/>
          </a:p>
        </p:txBody>
      </p:sp>
      <p:sp>
        <p:nvSpPr>
          <p:cNvPr id="782" name="Rectangle 781"/>
          <p:cNvSpPr/>
          <p:nvPr/>
        </p:nvSpPr>
        <p:spPr>
          <a:xfrm>
            <a:off x="14932004" y="32851593"/>
            <a:ext cx="487938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latin typeface="+mj-lt"/>
              </a:rPr>
              <a:t>Increasing of temperature from LS1 to LS2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latin typeface="+mj-lt"/>
              </a:rPr>
              <a:t>In LS2, warmer and saltier waters at the south-eastern corner. Incoming waters in the Gulf confines and closes the large-scale cyclonic gyre.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/>
              <a:t>Fresher inputs in the coastal waters of Basilicata (</a:t>
            </a:r>
            <a:r>
              <a:rPr lang="en-US" sz="1300" dirty="0" err="1"/>
              <a:t>Bradano</a:t>
            </a:r>
            <a:r>
              <a:rPr lang="en-US" sz="1300" dirty="0"/>
              <a:t> and </a:t>
            </a:r>
            <a:r>
              <a:rPr lang="en-US" sz="1300" dirty="0" err="1"/>
              <a:t>Basento</a:t>
            </a:r>
            <a:r>
              <a:rPr lang="en-US" sz="1300" dirty="0"/>
              <a:t> rivers) and Calabria (</a:t>
            </a:r>
            <a:r>
              <a:rPr lang="en-US" sz="1300" dirty="0" err="1"/>
              <a:t>Crati</a:t>
            </a:r>
            <a:r>
              <a:rPr lang="en-US" sz="1300" dirty="0"/>
              <a:t> river) highlighted in LS2 (inland precipitations)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/>
              <a:t>Salinity drop in LS2 due to precipitations (e.g. Porto </a:t>
            </a:r>
            <a:r>
              <a:rPr lang="en-US" sz="1300" dirty="0" err="1"/>
              <a:t>Cesareo</a:t>
            </a:r>
            <a:r>
              <a:rPr lang="en-US" sz="1300" dirty="0"/>
              <a:t>)</a:t>
            </a:r>
          </a:p>
          <a:p>
            <a:pPr algn="just"/>
            <a:endParaRPr lang="en-US" sz="1300" dirty="0" smtClean="0">
              <a:latin typeface="+mj-lt"/>
            </a:endParaRPr>
          </a:p>
        </p:txBody>
      </p:sp>
      <p:sp>
        <p:nvSpPr>
          <p:cNvPr id="783" name="Rectangle 782"/>
          <p:cNvSpPr/>
          <p:nvPr/>
        </p:nvSpPr>
        <p:spPr bwMode="auto">
          <a:xfrm>
            <a:off x="20564165" y="28174333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LS1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784" name="Rectangle 783"/>
          <p:cNvSpPr/>
          <p:nvPr/>
        </p:nvSpPr>
        <p:spPr bwMode="auto">
          <a:xfrm>
            <a:off x="20586619" y="30114222"/>
            <a:ext cx="254503" cy="173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rPr>
              <a:t>LS2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pic>
        <p:nvPicPr>
          <p:cNvPr id="785" name="Picture 784" descr="LS1_GC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90645"/>
          <a:stretch/>
        </p:blipFill>
        <p:spPr>
          <a:xfrm>
            <a:off x="20289611" y="32133666"/>
            <a:ext cx="2347360" cy="233963"/>
          </a:xfrm>
          <a:prstGeom prst="rect">
            <a:avLst/>
          </a:prstGeom>
        </p:spPr>
      </p:pic>
      <p:pic>
        <p:nvPicPr>
          <p:cNvPr id="786" name="Immagine 4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9695"/>
          <a:stretch/>
        </p:blipFill>
        <p:spPr>
          <a:xfrm>
            <a:off x="24395252" y="30150666"/>
            <a:ext cx="1933681" cy="2021413"/>
          </a:xfrm>
          <a:prstGeom prst="rect">
            <a:avLst/>
          </a:prstGeom>
        </p:spPr>
      </p:pic>
      <p:pic>
        <p:nvPicPr>
          <p:cNvPr id="787" name="Immagine 2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8"/>
          <a:stretch/>
        </p:blipFill>
        <p:spPr>
          <a:xfrm>
            <a:off x="24182224" y="27772785"/>
            <a:ext cx="2182575" cy="2070942"/>
          </a:xfrm>
          <a:prstGeom prst="rect">
            <a:avLst/>
          </a:prstGeom>
        </p:spPr>
      </p:pic>
      <p:sp>
        <p:nvSpPr>
          <p:cNvPr id="788" name="Rectangle 56"/>
          <p:cNvSpPr/>
          <p:nvPr/>
        </p:nvSpPr>
        <p:spPr>
          <a:xfrm>
            <a:off x="27324390" y="32938958"/>
            <a:ext cx="19587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endParaRPr lang="en-US" sz="1300" dirty="0" smtClean="0"/>
          </a:p>
          <a:p>
            <a:pPr marL="285750" indent="-285750" algn="just">
              <a:buFont typeface="Arial"/>
              <a:buChar char="•"/>
            </a:pPr>
            <a:r>
              <a:rPr lang="en-US" sz="1300" dirty="0" smtClean="0"/>
              <a:t>1m meter submerged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300" dirty="0" smtClean="0"/>
              <a:t>1m vertical resolution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300" dirty="0" smtClean="0"/>
              <a:t>10 min profiling with </a:t>
            </a:r>
            <a:r>
              <a:rPr lang="en-US" sz="1300" dirty="0" err="1" smtClean="0"/>
              <a:t>ensambles</a:t>
            </a:r>
            <a:r>
              <a:rPr lang="en-US" sz="1300" dirty="0" smtClean="0"/>
              <a:t> every 5 sec.</a:t>
            </a:r>
          </a:p>
        </p:txBody>
      </p:sp>
      <p:sp>
        <p:nvSpPr>
          <p:cNvPr id="789" name="Rectangle 788"/>
          <p:cNvSpPr/>
          <p:nvPr/>
        </p:nvSpPr>
        <p:spPr>
          <a:xfrm>
            <a:off x="24166051" y="32494291"/>
            <a:ext cx="2889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geostrophic circulation pattern derived from the CTD objective-analysis mapping techniques has been </a:t>
            </a:r>
            <a:r>
              <a:rPr lang="en-US" sz="1400" dirty="0" smtClean="0"/>
              <a:t>verified with </a:t>
            </a:r>
            <a:r>
              <a:rPr lang="en-US" sz="1400" dirty="0"/>
              <a:t>the ADCP </a:t>
            </a:r>
            <a:r>
              <a:rPr lang="en-US" sz="1400" dirty="0" smtClean="0"/>
              <a:t>measurements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analysis on circulation fields confirms the presence of possible submesoscale structures, which can be well solved by a high-resolution sampling scheme.</a:t>
            </a:r>
          </a:p>
          <a:p>
            <a:pPr algn="just"/>
            <a:endParaRPr lang="en-US" sz="1400" dirty="0" smtClean="0"/>
          </a:p>
        </p:txBody>
      </p:sp>
      <p:sp>
        <p:nvSpPr>
          <p:cNvPr id="790" name="Rectangle 789"/>
          <p:cNvSpPr/>
          <p:nvPr/>
        </p:nvSpPr>
        <p:spPr bwMode="auto">
          <a:xfrm>
            <a:off x="24365121" y="27737255"/>
            <a:ext cx="607043" cy="25295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LS1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7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depth: 0-10m</a:t>
            </a:r>
            <a:endParaRPr kumimoji="0" lang="en-US" sz="7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91" name="Rectangle 790"/>
          <p:cNvSpPr/>
          <p:nvPr/>
        </p:nvSpPr>
        <p:spPr bwMode="auto">
          <a:xfrm>
            <a:off x="24385738" y="30127438"/>
            <a:ext cx="624035" cy="260626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LS2</a:t>
            </a:r>
            <a: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en-US" sz="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7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depth: 0-10m</a:t>
            </a:r>
            <a:endParaRPr kumimoji="0" lang="en-US" sz="7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92" name="Freeform 791"/>
          <p:cNvSpPr/>
          <p:nvPr/>
        </p:nvSpPr>
        <p:spPr>
          <a:xfrm>
            <a:off x="24773737" y="27971040"/>
            <a:ext cx="1097982" cy="1583371"/>
          </a:xfrm>
          <a:custGeom>
            <a:avLst/>
            <a:gdLst>
              <a:gd name="connsiteX0" fmla="*/ 1697024 w 1699420"/>
              <a:gd name="connsiteY0" fmla="*/ 579813 h 2067753"/>
              <a:gd name="connsiteX1" fmla="*/ 1567639 w 1699420"/>
              <a:gd name="connsiteY1" fmla="*/ 324446 h 2067753"/>
              <a:gd name="connsiteX2" fmla="*/ 849212 w 1699420"/>
              <a:gd name="connsiteY2" fmla="*/ 24815 h 2067753"/>
              <a:gd name="connsiteX3" fmla="*/ 505320 w 1699420"/>
              <a:gd name="connsiteY3" fmla="*/ 99723 h 2067753"/>
              <a:gd name="connsiteX4" fmla="*/ 175048 w 1699420"/>
              <a:gd name="connsiteY4" fmla="*/ 753463 h 2067753"/>
              <a:gd name="connsiteX5" fmla="*/ 18424 w 1699420"/>
              <a:gd name="connsiteY5" fmla="*/ 1332295 h 2067753"/>
              <a:gd name="connsiteX6" fmla="*/ 593847 w 1699420"/>
              <a:gd name="connsiteY6" fmla="*/ 1655761 h 2067753"/>
              <a:gd name="connsiteX7" fmla="*/ 1016051 w 1699420"/>
              <a:gd name="connsiteY7" fmla="*/ 1754503 h 2067753"/>
              <a:gd name="connsiteX8" fmla="*/ 1274821 w 1699420"/>
              <a:gd name="connsiteY8" fmla="*/ 2067753 h 206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420" h="2067753">
                <a:moveTo>
                  <a:pt x="1697024" y="579813"/>
                </a:moveTo>
                <a:cubicBezTo>
                  <a:pt x="1702982" y="498379"/>
                  <a:pt x="1708941" y="416946"/>
                  <a:pt x="1567639" y="324446"/>
                </a:cubicBezTo>
                <a:cubicBezTo>
                  <a:pt x="1426337" y="231946"/>
                  <a:pt x="1026265" y="62269"/>
                  <a:pt x="849212" y="24815"/>
                </a:cubicBezTo>
                <a:cubicBezTo>
                  <a:pt x="672159" y="-12639"/>
                  <a:pt x="617681" y="-21718"/>
                  <a:pt x="505320" y="99723"/>
                </a:cubicBezTo>
                <a:cubicBezTo>
                  <a:pt x="392959" y="221164"/>
                  <a:pt x="256197" y="548034"/>
                  <a:pt x="175048" y="753463"/>
                </a:cubicBezTo>
                <a:cubicBezTo>
                  <a:pt x="93899" y="958892"/>
                  <a:pt x="-51376" y="1181912"/>
                  <a:pt x="18424" y="1332295"/>
                </a:cubicBezTo>
                <a:cubicBezTo>
                  <a:pt x="88224" y="1482678"/>
                  <a:pt x="427576" y="1585393"/>
                  <a:pt x="593847" y="1655761"/>
                </a:cubicBezTo>
                <a:cubicBezTo>
                  <a:pt x="760118" y="1726129"/>
                  <a:pt x="902555" y="1685838"/>
                  <a:pt x="1016051" y="1754503"/>
                </a:cubicBezTo>
                <a:cubicBezTo>
                  <a:pt x="1129547" y="1823168"/>
                  <a:pt x="1274821" y="2067753"/>
                  <a:pt x="1274821" y="2067753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Freeform 792"/>
          <p:cNvSpPr/>
          <p:nvPr/>
        </p:nvSpPr>
        <p:spPr>
          <a:xfrm>
            <a:off x="25264843" y="28811886"/>
            <a:ext cx="576240" cy="421752"/>
          </a:xfrm>
          <a:custGeom>
            <a:avLst/>
            <a:gdLst>
              <a:gd name="connsiteX0" fmla="*/ 677381 w 891887"/>
              <a:gd name="connsiteY0" fmla="*/ 550773 h 550773"/>
              <a:gd name="connsiteX1" fmla="*/ 217723 w 891887"/>
              <a:gd name="connsiteY1" fmla="*/ 404363 h 550773"/>
              <a:gd name="connsiteX2" fmla="*/ 6621 w 891887"/>
              <a:gd name="connsiteY2" fmla="*/ 125161 h 550773"/>
              <a:gd name="connsiteX3" fmla="*/ 449254 w 891887"/>
              <a:gd name="connsiteY3" fmla="*/ 2585 h 550773"/>
              <a:gd name="connsiteX4" fmla="*/ 891887 w 891887"/>
              <a:gd name="connsiteY4" fmla="*/ 46848 h 55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887" h="550773">
                <a:moveTo>
                  <a:pt x="677381" y="550773"/>
                </a:moveTo>
                <a:cubicBezTo>
                  <a:pt x="503448" y="513035"/>
                  <a:pt x="329516" y="475298"/>
                  <a:pt x="217723" y="404363"/>
                </a:cubicBezTo>
                <a:cubicBezTo>
                  <a:pt x="105930" y="333428"/>
                  <a:pt x="-31967" y="192124"/>
                  <a:pt x="6621" y="125161"/>
                </a:cubicBezTo>
                <a:cubicBezTo>
                  <a:pt x="45209" y="58198"/>
                  <a:pt x="301710" y="15637"/>
                  <a:pt x="449254" y="2585"/>
                </a:cubicBezTo>
                <a:cubicBezTo>
                  <a:pt x="596798" y="-10467"/>
                  <a:pt x="763637" y="29256"/>
                  <a:pt x="891887" y="46848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Freeform 793"/>
          <p:cNvSpPr/>
          <p:nvPr/>
        </p:nvSpPr>
        <p:spPr>
          <a:xfrm>
            <a:off x="25570544" y="30526213"/>
            <a:ext cx="449918" cy="215770"/>
          </a:xfrm>
          <a:custGeom>
            <a:avLst/>
            <a:gdLst>
              <a:gd name="connsiteX0" fmla="*/ 687784 w 687784"/>
              <a:gd name="connsiteY0" fmla="*/ 286225 h 286225"/>
              <a:gd name="connsiteX1" fmla="*/ 554994 w 687784"/>
              <a:gd name="connsiteY1" fmla="*/ 64907 h 286225"/>
              <a:gd name="connsiteX2" fmla="*/ 313248 w 687784"/>
              <a:gd name="connsiteY2" fmla="*/ 7024 h 286225"/>
              <a:gd name="connsiteX3" fmla="*/ 125980 w 687784"/>
              <a:gd name="connsiteY3" fmla="*/ 3619 h 286225"/>
              <a:gd name="connsiteX4" fmla="*/ 0 w 687784"/>
              <a:gd name="connsiteY4" fmla="*/ 30858 h 2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784" h="286225">
                <a:moveTo>
                  <a:pt x="687784" y="286225"/>
                </a:moveTo>
                <a:cubicBezTo>
                  <a:pt x="652600" y="198832"/>
                  <a:pt x="617417" y="111440"/>
                  <a:pt x="554994" y="64907"/>
                </a:cubicBezTo>
                <a:cubicBezTo>
                  <a:pt x="492571" y="18374"/>
                  <a:pt x="384750" y="17239"/>
                  <a:pt x="313248" y="7024"/>
                </a:cubicBezTo>
                <a:cubicBezTo>
                  <a:pt x="241746" y="-3191"/>
                  <a:pt x="178188" y="-353"/>
                  <a:pt x="125980" y="3619"/>
                </a:cubicBezTo>
                <a:cubicBezTo>
                  <a:pt x="73772" y="7591"/>
                  <a:pt x="0" y="30858"/>
                  <a:pt x="0" y="30858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Freeform 794"/>
          <p:cNvSpPr/>
          <p:nvPr/>
        </p:nvSpPr>
        <p:spPr>
          <a:xfrm>
            <a:off x="25099199" y="30332102"/>
            <a:ext cx="187095" cy="120640"/>
          </a:xfrm>
          <a:custGeom>
            <a:avLst/>
            <a:gdLst>
              <a:gd name="connsiteX0" fmla="*/ 0 w 323462"/>
              <a:gd name="connsiteY0" fmla="*/ 61510 h 126203"/>
              <a:gd name="connsiteX1" fmla="*/ 122575 w 323462"/>
              <a:gd name="connsiteY1" fmla="*/ 7032 h 126203"/>
              <a:gd name="connsiteX2" fmla="*/ 248555 w 323462"/>
              <a:gd name="connsiteY2" fmla="*/ 13842 h 126203"/>
              <a:gd name="connsiteX3" fmla="*/ 323462 w 323462"/>
              <a:gd name="connsiteY3" fmla="*/ 126203 h 12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62" h="126203">
                <a:moveTo>
                  <a:pt x="0" y="61510"/>
                </a:moveTo>
                <a:cubicBezTo>
                  <a:pt x="40574" y="38243"/>
                  <a:pt x="81149" y="14977"/>
                  <a:pt x="122575" y="7032"/>
                </a:cubicBezTo>
                <a:cubicBezTo>
                  <a:pt x="164001" y="-913"/>
                  <a:pt x="215074" y="-6020"/>
                  <a:pt x="248555" y="13842"/>
                </a:cubicBezTo>
                <a:cubicBezTo>
                  <a:pt x="282036" y="33704"/>
                  <a:pt x="300763" y="66050"/>
                  <a:pt x="323462" y="126203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Freeform 795"/>
          <p:cNvSpPr/>
          <p:nvPr/>
        </p:nvSpPr>
        <p:spPr>
          <a:xfrm>
            <a:off x="24659114" y="30830780"/>
            <a:ext cx="515572" cy="606818"/>
          </a:xfrm>
          <a:custGeom>
            <a:avLst/>
            <a:gdLst>
              <a:gd name="connsiteX0" fmla="*/ 788148 w 788148"/>
              <a:gd name="connsiteY0" fmla="*/ 86232 h 804959"/>
              <a:gd name="connsiteX1" fmla="*/ 514542 w 788148"/>
              <a:gd name="connsiteY1" fmla="*/ 4558 h 804959"/>
              <a:gd name="connsiteX2" fmla="*/ 302191 w 788148"/>
              <a:gd name="connsiteY2" fmla="*/ 98483 h 804959"/>
              <a:gd name="connsiteX3" fmla="*/ 0 w 788148"/>
              <a:gd name="connsiteY3" fmla="*/ 804959 h 80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148" h="804959">
                <a:moveTo>
                  <a:pt x="788148" y="86232"/>
                </a:moveTo>
                <a:cubicBezTo>
                  <a:pt x="691841" y="44374"/>
                  <a:pt x="595535" y="2516"/>
                  <a:pt x="514542" y="4558"/>
                </a:cubicBezTo>
                <a:cubicBezTo>
                  <a:pt x="433549" y="6600"/>
                  <a:pt x="387948" y="-34917"/>
                  <a:pt x="302191" y="98483"/>
                </a:cubicBezTo>
                <a:cubicBezTo>
                  <a:pt x="216434" y="231883"/>
                  <a:pt x="0" y="804959"/>
                  <a:pt x="0" y="804959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Freeform 796"/>
          <p:cNvSpPr/>
          <p:nvPr/>
        </p:nvSpPr>
        <p:spPr>
          <a:xfrm>
            <a:off x="25159872" y="31615916"/>
            <a:ext cx="491531" cy="237042"/>
          </a:xfrm>
          <a:custGeom>
            <a:avLst/>
            <a:gdLst>
              <a:gd name="connsiteX0" fmla="*/ 0 w 751396"/>
              <a:gd name="connsiteY0" fmla="*/ 0 h 314443"/>
              <a:gd name="connsiteX1" fmla="*/ 534961 w 751396"/>
              <a:gd name="connsiteY1" fmla="*/ 240937 h 314443"/>
              <a:gd name="connsiteX2" fmla="*/ 751396 w 751396"/>
              <a:gd name="connsiteY2" fmla="*/ 314443 h 31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396" h="314443">
                <a:moveTo>
                  <a:pt x="0" y="0"/>
                </a:moveTo>
                <a:lnTo>
                  <a:pt x="534961" y="240937"/>
                </a:lnTo>
                <a:cubicBezTo>
                  <a:pt x="660194" y="293344"/>
                  <a:pt x="751396" y="314443"/>
                  <a:pt x="751396" y="314443"/>
                </a:cubicBezTo>
              </a:path>
            </a:pathLst>
          </a:cu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Rectangle 797"/>
          <p:cNvSpPr/>
          <p:nvPr/>
        </p:nvSpPr>
        <p:spPr>
          <a:xfrm>
            <a:off x="4481049" y="23564111"/>
            <a:ext cx="306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1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/>
              <a:t>Modified Levantine Intermediate Water </a:t>
            </a:r>
            <a:r>
              <a:rPr lang="en-US" sz="1100" dirty="0"/>
              <a:t>(</a:t>
            </a:r>
            <a:r>
              <a:rPr lang="en-US" sz="1100" b="1" dirty="0" smtClean="0"/>
              <a:t>MLIW</a:t>
            </a:r>
            <a:r>
              <a:rPr lang="en-US" sz="1100" dirty="0" smtClean="0"/>
              <a:t>): between </a:t>
            </a:r>
            <a:r>
              <a:rPr lang="en-US" sz="1100" dirty="0"/>
              <a:t>100 and 300m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100" dirty="0" smtClean="0"/>
              <a:t> subsurface salinity maximum.</a:t>
            </a:r>
          </a:p>
        </p:txBody>
      </p:sp>
      <p:sp>
        <p:nvSpPr>
          <p:cNvPr id="799" name="Rectangle 798"/>
          <p:cNvSpPr/>
          <p:nvPr/>
        </p:nvSpPr>
        <p:spPr>
          <a:xfrm>
            <a:off x="27241566" y="30279004"/>
            <a:ext cx="1809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The analysis of the average (LS1, LS2) vertical current profiles confirms the weakening of the cyclonic circulation between LS1 and LS2  surveys</a:t>
            </a:r>
            <a:endParaRPr lang="en-US" sz="1400" dirty="0"/>
          </a:p>
        </p:txBody>
      </p:sp>
      <p:pic>
        <p:nvPicPr>
          <p:cNvPr id="800" name="Immagine 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020368" y="28206756"/>
            <a:ext cx="1924009" cy="1862441"/>
          </a:xfrm>
          <a:prstGeom prst="rect">
            <a:avLst/>
          </a:prstGeom>
        </p:spPr>
      </p:pic>
      <p:pic>
        <p:nvPicPr>
          <p:cNvPr id="801" name="Picture 800" descr="160711_MREA16_2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14" y="11786109"/>
            <a:ext cx="2254482" cy="1285054"/>
          </a:xfrm>
          <a:prstGeom prst="rect">
            <a:avLst/>
          </a:prstGeom>
        </p:spPr>
      </p:pic>
      <p:sp>
        <p:nvSpPr>
          <p:cNvPr id="802" name="Rectangle 801"/>
          <p:cNvSpPr/>
          <p:nvPr/>
        </p:nvSpPr>
        <p:spPr>
          <a:xfrm>
            <a:off x="1535027" y="14969289"/>
            <a:ext cx="131079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“</a:t>
            </a:r>
            <a:r>
              <a:rPr lang="en-US" sz="1600" i="1" dirty="0" smtClean="0"/>
              <a:t>The </a:t>
            </a:r>
            <a:r>
              <a:rPr lang="en-US" sz="1600" i="1" dirty="0"/>
              <a:t>concept of Rapid Environmental Assessment (REA) is to provide </a:t>
            </a:r>
            <a:r>
              <a:rPr lang="en-US" sz="1600" i="1" dirty="0" smtClean="0"/>
              <a:t>environmental </a:t>
            </a:r>
            <a:r>
              <a:rPr lang="en-US" sz="1600" i="1" u="sng" dirty="0" err="1" smtClean="0"/>
              <a:t>nowcasts</a:t>
            </a:r>
            <a:r>
              <a:rPr lang="en-US" sz="1600" i="1" dirty="0" smtClean="0"/>
              <a:t> </a:t>
            </a:r>
            <a:r>
              <a:rPr lang="en-US" sz="1600" i="1" dirty="0"/>
              <a:t>and </a:t>
            </a:r>
            <a:r>
              <a:rPr lang="en-US" sz="1600" i="1" u="sng" dirty="0"/>
              <a:t>forecasts</a:t>
            </a:r>
            <a:r>
              <a:rPr lang="en-US" sz="1600" i="1" dirty="0"/>
              <a:t> accurate and efficient enough to support </a:t>
            </a:r>
            <a:r>
              <a:rPr lang="en-US" sz="1600" i="1" dirty="0" smtClean="0"/>
              <a:t>operational activity </a:t>
            </a:r>
            <a:r>
              <a:rPr lang="en-US" sz="1600" i="1" dirty="0"/>
              <a:t>in any </a:t>
            </a:r>
            <a:r>
              <a:rPr lang="en-US" sz="1600" i="1" u="sng" dirty="0"/>
              <a:t>arbitrary region</a:t>
            </a:r>
            <a:r>
              <a:rPr lang="en-US" sz="1600" i="1" dirty="0"/>
              <a:t> of the global coastal ocean, and </a:t>
            </a:r>
            <a:r>
              <a:rPr lang="en-US" sz="1600" i="1" dirty="0" smtClean="0"/>
              <a:t>to respond </a:t>
            </a:r>
            <a:r>
              <a:rPr lang="en-US" sz="1600" i="1" dirty="0"/>
              <a:t>to </a:t>
            </a:r>
            <a:r>
              <a:rPr lang="en-US" sz="1600" i="1" dirty="0" smtClean="0"/>
              <a:t>operational assessment </a:t>
            </a:r>
            <a:r>
              <a:rPr lang="en-US" sz="1600" i="1" dirty="0"/>
              <a:t>requests effectively on very short notice. Ocean science and </a:t>
            </a:r>
            <a:r>
              <a:rPr lang="en-US" sz="1600" i="1" dirty="0" smtClean="0"/>
              <a:t>technology today </a:t>
            </a:r>
            <a:r>
              <a:rPr lang="en-US" sz="1600" i="1" dirty="0"/>
              <a:t>are rapidly evolving and recognized as generally </a:t>
            </a:r>
            <a:r>
              <a:rPr lang="en-US" sz="1600" i="1" dirty="0" smtClean="0"/>
              <a:t>involving </a:t>
            </a:r>
            <a:r>
              <a:rPr lang="en-US" sz="1600" i="1" u="sng" dirty="0" smtClean="0"/>
              <a:t>interdisciplinary </a:t>
            </a:r>
            <a:r>
              <a:rPr lang="en-US" sz="1600" i="1" u="sng" dirty="0"/>
              <a:t>processes</a:t>
            </a:r>
            <a:r>
              <a:rPr lang="en-US" sz="1600" i="1" dirty="0"/>
              <a:t> and interactions on </a:t>
            </a:r>
            <a:r>
              <a:rPr lang="en-US" sz="1600" i="1" u="sng" dirty="0"/>
              <a:t>multiple scales</a:t>
            </a:r>
            <a:r>
              <a:rPr lang="en-US" sz="1600" i="1" dirty="0"/>
              <a:t> in space and </a:t>
            </a:r>
            <a:r>
              <a:rPr lang="en-US" sz="1600" i="1" dirty="0" smtClean="0"/>
              <a:t>time</a:t>
            </a:r>
            <a:r>
              <a:rPr lang="en-US" sz="1600" dirty="0" smtClean="0"/>
              <a:t>” </a:t>
            </a:r>
            <a:r>
              <a:rPr lang="fr-FR" sz="1600" dirty="0" smtClean="0"/>
              <a:t>(</a:t>
            </a:r>
            <a:r>
              <a:rPr lang="fr-FR" sz="1600" dirty="0"/>
              <a:t>Robinson et al., </a:t>
            </a:r>
            <a:r>
              <a:rPr lang="fr-FR" sz="1600" dirty="0" smtClean="0"/>
              <a:t>1999)</a:t>
            </a:r>
            <a:r>
              <a:rPr lang="fr-FR" sz="1600" dirty="0"/>
              <a:t>.</a:t>
            </a:r>
            <a:endParaRPr lang="en-US" sz="1600" dirty="0"/>
          </a:p>
        </p:txBody>
      </p:sp>
      <p:sp>
        <p:nvSpPr>
          <p:cNvPr id="803" name="Rounded Rectangle 802"/>
          <p:cNvSpPr/>
          <p:nvPr/>
        </p:nvSpPr>
        <p:spPr>
          <a:xfrm>
            <a:off x="15641301" y="10924601"/>
            <a:ext cx="6059771" cy="9290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889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 Hebrew Scholar"/>
                <a:cs typeface="Arial Hebrew Scholar"/>
              </a:rPr>
              <a:t>State-of-art</a:t>
            </a:r>
            <a:endParaRPr lang="en-US" sz="4400" b="1" dirty="0">
              <a:solidFill>
                <a:schemeClr val="tx1"/>
              </a:solidFill>
              <a:latin typeface="Arial Hebrew Scholar"/>
              <a:cs typeface="Arial Hebrew Scholar"/>
            </a:endParaRPr>
          </a:p>
        </p:txBody>
      </p:sp>
      <p:sp>
        <p:nvSpPr>
          <p:cNvPr id="804" name="Rectangle 803"/>
          <p:cNvSpPr/>
          <p:nvPr/>
        </p:nvSpPr>
        <p:spPr>
          <a:xfrm>
            <a:off x="16388346" y="12643563"/>
            <a:ext cx="2796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Starting from the experiences of the so-called REA (Rapid Environmental Assessment) implementations in Mediterranean areas in late 1990s (Robinson and </a:t>
            </a:r>
            <a:r>
              <a:rPr lang="en-US" sz="1600" dirty="0" err="1"/>
              <a:t>Sellschopp</a:t>
            </a:r>
            <a:r>
              <a:rPr lang="en-US" sz="1600" dirty="0"/>
              <a:t>, 2002), here we illustrate our three MREA strategies, progressively improved and adapted to the physical processes to be investigated.</a:t>
            </a:r>
          </a:p>
        </p:txBody>
      </p:sp>
      <p:pic>
        <p:nvPicPr>
          <p:cNvPr id="805" name="Picture 804" descr="Untitled.tif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259" y="12812125"/>
            <a:ext cx="5228693" cy="2736392"/>
          </a:xfrm>
          <a:prstGeom prst="rect">
            <a:avLst/>
          </a:prstGeom>
        </p:spPr>
      </p:pic>
      <p:pic>
        <p:nvPicPr>
          <p:cNvPr id="806" name="Picture 805" descr="mrea0708.tiff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39" y="12357976"/>
            <a:ext cx="1867398" cy="1393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07" name="Rectangle 806"/>
          <p:cNvSpPr/>
          <p:nvPr/>
        </p:nvSpPr>
        <p:spPr>
          <a:xfrm>
            <a:off x="25256201" y="12421790"/>
            <a:ext cx="1662037" cy="117484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" name="Rectangle 807"/>
          <p:cNvSpPr/>
          <p:nvPr/>
        </p:nvSpPr>
        <p:spPr>
          <a:xfrm>
            <a:off x="25271229" y="13450633"/>
            <a:ext cx="835326" cy="1352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9" name="Rectangle 808"/>
          <p:cNvSpPr/>
          <p:nvPr/>
        </p:nvSpPr>
        <p:spPr>
          <a:xfrm>
            <a:off x="25205329" y="13387932"/>
            <a:ext cx="1000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1000" b="1" i="1" kern="0" dirty="0" smtClean="0">
                <a:solidFill>
                  <a:sysClr val="windowText" lastClr="000000"/>
                </a:solidFill>
              </a:rPr>
              <a:t>MREA07-08-</a:t>
            </a:r>
            <a:r>
              <a:rPr lang="en-US" sz="1000" b="1" i="1" kern="0" dirty="0" smtClean="0">
                <a:solidFill>
                  <a:srgbClr val="3366FF"/>
                </a:solidFill>
              </a:rPr>
              <a:t>17</a:t>
            </a:r>
            <a:endParaRPr lang="en-US" sz="1000" kern="0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810" name="Rectangle 809"/>
          <p:cNvSpPr/>
          <p:nvPr/>
        </p:nvSpPr>
        <p:spPr>
          <a:xfrm>
            <a:off x="25549440" y="12418959"/>
            <a:ext cx="1370388" cy="25938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/>
        </p:nvSpPr>
        <p:spPr>
          <a:xfrm>
            <a:off x="25514196" y="12379442"/>
            <a:ext cx="148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1000" b="1" i="1" kern="0" dirty="0" smtClean="0">
                <a:solidFill>
                  <a:sysClr val="windowText" lastClr="000000"/>
                </a:solidFill>
              </a:rPr>
              <a:t>Western Mediterranean</a:t>
            </a:r>
            <a:endParaRPr lang="en-US" sz="10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2" name="Rectangle 811"/>
          <p:cNvSpPr/>
          <p:nvPr/>
        </p:nvSpPr>
        <p:spPr>
          <a:xfrm>
            <a:off x="25880759" y="12497144"/>
            <a:ext cx="7120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800" b="1" i="1" kern="0" dirty="0" smtClean="0">
                <a:solidFill>
                  <a:sysClr val="windowText" lastClr="000000"/>
                </a:solidFill>
              </a:rPr>
              <a:t>Ligurian Sea</a:t>
            </a:r>
            <a:endParaRPr lang="en-US" sz="8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3" name="Rectangle 812"/>
          <p:cNvSpPr/>
          <p:nvPr/>
        </p:nvSpPr>
        <p:spPr>
          <a:xfrm>
            <a:off x="25159872" y="13545259"/>
            <a:ext cx="2179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Fabbroni</a:t>
            </a:r>
            <a:r>
              <a:rPr lang="en-US" sz="1200" dirty="0" smtClean="0"/>
              <a:t> et al., 2008 (GNOO) </a:t>
            </a:r>
            <a:endParaRPr lang="en-US" sz="1200" dirty="0"/>
          </a:p>
        </p:txBody>
      </p:sp>
      <p:cxnSp>
        <p:nvCxnSpPr>
          <p:cNvPr id="814" name="Straight Arrow Connector 813"/>
          <p:cNvCxnSpPr/>
          <p:nvPr/>
        </p:nvCxnSpPr>
        <p:spPr>
          <a:xfrm flipV="1">
            <a:off x="21986479" y="12968124"/>
            <a:ext cx="3269722" cy="432644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Arrow Connector 814"/>
          <p:cNvCxnSpPr/>
          <p:nvPr/>
        </p:nvCxnSpPr>
        <p:spPr>
          <a:xfrm>
            <a:off x="23021308" y="13976785"/>
            <a:ext cx="2408539" cy="628201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6" name="Rectangle 815"/>
          <p:cNvSpPr/>
          <p:nvPr/>
        </p:nvSpPr>
        <p:spPr>
          <a:xfrm>
            <a:off x="25559686" y="14237518"/>
            <a:ext cx="8392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defRPr/>
            </a:pPr>
            <a:r>
              <a:rPr lang="en-US" sz="800" b="1" i="1" kern="0" dirty="0" smtClean="0">
                <a:solidFill>
                  <a:sysClr val="windowText" lastClr="000000"/>
                </a:solidFill>
              </a:rPr>
              <a:t>Gulf of </a:t>
            </a:r>
            <a:r>
              <a:rPr lang="en-US" sz="800" b="1" i="1" kern="0" dirty="0">
                <a:solidFill>
                  <a:sysClr val="windowText" lastClr="000000"/>
                </a:solidFill>
              </a:rPr>
              <a:t>T</a:t>
            </a:r>
            <a:r>
              <a:rPr lang="en-US" sz="800" b="1" i="1" kern="0" dirty="0" smtClean="0">
                <a:solidFill>
                  <a:sysClr val="windowText" lastClr="000000"/>
                </a:solidFill>
              </a:rPr>
              <a:t>aranto</a:t>
            </a:r>
            <a:endParaRPr lang="en-US" sz="8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7" name="Rectangle 816"/>
          <p:cNvSpPr/>
          <p:nvPr/>
        </p:nvSpPr>
        <p:spPr>
          <a:xfrm>
            <a:off x="27067637" y="11937420"/>
            <a:ext cx="2215523" cy="341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200" dirty="0" smtClean="0">
                <a:effectLst/>
              </a:rPr>
              <a:t>the definitive set up of a </a:t>
            </a:r>
            <a:r>
              <a:rPr lang="en-US" sz="1200" b="1" dirty="0" smtClean="0">
                <a:effectLst/>
              </a:rPr>
              <a:t>rapid CTD and ADCP collection </a:t>
            </a:r>
            <a:r>
              <a:rPr lang="en-US" sz="1200" dirty="0" smtClean="0">
                <a:effectLst/>
              </a:rPr>
              <a:t>strategy in different regions of the Italian marine EEZ and other areas of particular strategic interest;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200" dirty="0" smtClean="0">
                <a:effectLst/>
              </a:rPr>
              <a:t>the </a:t>
            </a:r>
            <a:r>
              <a:rPr lang="en-US" sz="1200" b="1" dirty="0" smtClean="0">
                <a:effectLst/>
              </a:rPr>
              <a:t>study of surface and near surface processes </a:t>
            </a:r>
            <a:r>
              <a:rPr lang="en-US" sz="1200" dirty="0" smtClean="0">
                <a:effectLst/>
              </a:rPr>
              <a:t>that couple waves and currents, physical and biochemical processes, from the coastal to the open ocean.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200" dirty="0" smtClean="0">
                <a:effectLst/>
              </a:rPr>
              <a:t>demonstrate and validate the </a:t>
            </a:r>
            <a:r>
              <a:rPr lang="en-US" sz="1200" b="1" dirty="0" smtClean="0">
                <a:effectLst/>
              </a:rPr>
              <a:t>numerical model downscaling </a:t>
            </a:r>
            <a:r>
              <a:rPr lang="en-US" sz="1200" dirty="0" smtClean="0">
                <a:effectLst/>
              </a:rPr>
              <a:t>from large scale operational and forecasting oceanography products.</a:t>
            </a:r>
          </a:p>
          <a:p>
            <a:pPr lvl="0" algn="just" defTabSz="914400">
              <a:defRPr/>
            </a:pPr>
            <a:endParaRPr lang="en-US" sz="1200" b="1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818" name="Rounded Rectangle 817"/>
          <p:cNvSpPr/>
          <p:nvPr/>
        </p:nvSpPr>
        <p:spPr bwMode="auto">
          <a:xfrm>
            <a:off x="25179559" y="11325291"/>
            <a:ext cx="3438565" cy="41870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19" name="Rectangle 818"/>
          <p:cNvSpPr/>
          <p:nvPr/>
        </p:nvSpPr>
        <p:spPr>
          <a:xfrm>
            <a:off x="25286038" y="11317262"/>
            <a:ext cx="319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 smtClean="0">
                <a:solidFill>
                  <a:sysClr val="windowText" lastClr="000000"/>
                </a:solidFill>
                <a:latin typeface="Arial Hebrew Scholar"/>
                <a:cs typeface="Arial Hebrew Scholar"/>
              </a:rPr>
              <a:t>The Italian MREA experiments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pic>
        <p:nvPicPr>
          <p:cNvPr id="820" name="Picture 819" descr="1276067000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71" y="18322945"/>
            <a:ext cx="2496816" cy="1304586"/>
          </a:xfrm>
          <a:prstGeom prst="rect">
            <a:avLst/>
          </a:prstGeom>
        </p:spPr>
      </p:pic>
      <p:sp>
        <p:nvSpPr>
          <p:cNvPr id="821" name="Rounded Rectangle 820"/>
          <p:cNvSpPr/>
          <p:nvPr/>
        </p:nvSpPr>
        <p:spPr bwMode="auto">
          <a:xfrm>
            <a:off x="9788379" y="17875661"/>
            <a:ext cx="4295378" cy="1974424"/>
          </a:xfrm>
          <a:prstGeom prst="roundRect">
            <a:avLst>
              <a:gd name="adj" fmla="val 18148"/>
            </a:avLst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22" name="Rectangle 821"/>
          <p:cNvSpPr/>
          <p:nvPr/>
        </p:nvSpPr>
        <p:spPr bwMode="auto">
          <a:xfrm rot="1110069">
            <a:off x="9738748" y="17873966"/>
            <a:ext cx="113579" cy="959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23" name="Rounded Rectangle 822"/>
          <p:cNvSpPr/>
          <p:nvPr/>
        </p:nvSpPr>
        <p:spPr bwMode="auto">
          <a:xfrm>
            <a:off x="9812054" y="17812907"/>
            <a:ext cx="1997022" cy="30616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24" name="Rectangle 823"/>
          <p:cNvSpPr/>
          <p:nvPr/>
        </p:nvSpPr>
        <p:spPr>
          <a:xfrm>
            <a:off x="9883465" y="17767386"/>
            <a:ext cx="2134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Measurements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825" name="Rectangle 824"/>
          <p:cNvSpPr/>
          <p:nvPr/>
        </p:nvSpPr>
        <p:spPr>
          <a:xfrm>
            <a:off x="9880909" y="18234865"/>
            <a:ext cx="1822896" cy="769441"/>
          </a:xfrm>
          <a:prstGeom prst="rect">
            <a:avLst/>
          </a:prstGeom>
          <a:ln w="15875">
            <a:solidFill>
              <a:srgbClr val="0080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Oceanographic cruises: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 </a:t>
            </a:r>
            <a:r>
              <a:rPr lang="en-US" sz="1100" b="1" u="sng" dirty="0" smtClean="0">
                <a:solidFill>
                  <a:schemeClr val="accent1"/>
                </a:solidFill>
              </a:rPr>
              <a:t>CTD</a:t>
            </a:r>
            <a:r>
              <a:rPr lang="en-US" sz="1100" dirty="0" smtClean="0"/>
              <a:t> </a:t>
            </a:r>
            <a:r>
              <a:rPr lang="en-US" sz="1100" dirty="0"/>
              <a:t>Idronaut </a:t>
            </a:r>
            <a:r>
              <a:rPr lang="en-US" sz="1100" dirty="0" smtClean="0"/>
              <a:t>316Plus</a:t>
            </a:r>
          </a:p>
          <a:p>
            <a:pPr algn="just"/>
            <a:r>
              <a:rPr lang="en-US" sz="1100" dirty="0" smtClean="0"/>
              <a:t>on </a:t>
            </a:r>
            <a:r>
              <a:rPr lang="en-US" sz="1100" dirty="0"/>
              <a:t>board of the </a:t>
            </a:r>
            <a:r>
              <a:rPr lang="en-US" sz="1100" b="1" dirty="0"/>
              <a:t>RV </a:t>
            </a:r>
            <a:r>
              <a:rPr lang="en-US" sz="1100" b="1" dirty="0" smtClean="0"/>
              <a:t>Galatea</a:t>
            </a:r>
            <a:r>
              <a:rPr lang="en-US" sz="1100" dirty="0" smtClean="0"/>
              <a:t>  </a:t>
            </a:r>
            <a:r>
              <a:rPr lang="en-US" sz="1100" dirty="0"/>
              <a:t>for </a:t>
            </a:r>
            <a:r>
              <a:rPr lang="en-US" sz="1100" dirty="0" smtClean="0"/>
              <a:t>LS1, CS1 and LS2.</a:t>
            </a:r>
          </a:p>
        </p:txBody>
      </p:sp>
      <p:cxnSp>
        <p:nvCxnSpPr>
          <p:cNvPr id="826" name="Straight Connector 825"/>
          <p:cNvCxnSpPr/>
          <p:nvPr/>
        </p:nvCxnSpPr>
        <p:spPr>
          <a:xfrm>
            <a:off x="25286038" y="17027488"/>
            <a:ext cx="0" cy="8162900"/>
          </a:xfrm>
          <a:prstGeom prst="line">
            <a:avLst/>
          </a:prstGeom>
          <a:ln w="381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/>
          <p:cNvCxnSpPr/>
          <p:nvPr/>
        </p:nvCxnSpPr>
        <p:spPr>
          <a:xfrm>
            <a:off x="25286038" y="17790791"/>
            <a:ext cx="4291624" cy="0"/>
          </a:xfrm>
          <a:prstGeom prst="line">
            <a:avLst/>
          </a:prstGeom>
          <a:ln w="381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8" name="Rounded Rectangle 827"/>
          <p:cNvSpPr/>
          <p:nvPr/>
        </p:nvSpPr>
        <p:spPr bwMode="auto">
          <a:xfrm>
            <a:off x="1276464" y="27213344"/>
            <a:ext cx="7211541" cy="2607890"/>
          </a:xfrm>
          <a:prstGeom prst="roundRect">
            <a:avLst>
              <a:gd name="adj" fmla="val 2052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29" name="Rounded Rectangle 828"/>
          <p:cNvSpPr/>
          <p:nvPr/>
        </p:nvSpPr>
        <p:spPr bwMode="auto">
          <a:xfrm>
            <a:off x="1275006" y="27046966"/>
            <a:ext cx="2654870" cy="3600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30" name="Rectangle 829"/>
          <p:cNvSpPr/>
          <p:nvPr/>
        </p:nvSpPr>
        <p:spPr>
          <a:xfrm>
            <a:off x="1276464" y="27014311"/>
            <a:ext cx="3209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The sampling strategy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pic>
        <p:nvPicPr>
          <p:cNvPr id="831" name="Picture 830" descr="1276067000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32" y="27966232"/>
            <a:ext cx="2496816" cy="1304586"/>
          </a:xfrm>
          <a:prstGeom prst="rect">
            <a:avLst/>
          </a:prstGeom>
        </p:spPr>
      </p:pic>
      <p:cxnSp>
        <p:nvCxnSpPr>
          <p:cNvPr id="832" name="Straight Connector 831"/>
          <p:cNvCxnSpPr>
            <a:endCxn id="833" idx="0"/>
          </p:cNvCxnSpPr>
          <p:nvPr/>
        </p:nvCxnSpPr>
        <p:spPr>
          <a:xfrm flipH="1">
            <a:off x="11429951" y="28731635"/>
            <a:ext cx="35822" cy="409303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3" name="Trapezoid 832"/>
          <p:cNvSpPr/>
          <p:nvPr/>
        </p:nvSpPr>
        <p:spPr>
          <a:xfrm>
            <a:off x="11348213" y="29140938"/>
            <a:ext cx="163476" cy="242498"/>
          </a:xfrm>
          <a:prstGeom prst="trapezoid">
            <a:avLst/>
          </a:prstGeom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Rectangle 833"/>
          <p:cNvSpPr/>
          <p:nvPr/>
        </p:nvSpPr>
        <p:spPr>
          <a:xfrm>
            <a:off x="10986911" y="29123060"/>
            <a:ext cx="439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1"/>
                </a:solidFill>
              </a:rPr>
              <a:t>CTD</a:t>
            </a:r>
            <a:endParaRPr lang="en-US" sz="1200" b="1" u="sng" kern="0" dirty="0">
              <a:solidFill>
                <a:schemeClr val="accent1"/>
              </a:solidFill>
            </a:endParaRPr>
          </a:p>
        </p:txBody>
      </p:sp>
      <p:sp>
        <p:nvSpPr>
          <p:cNvPr id="835" name="Rounded Rectangle 834"/>
          <p:cNvSpPr/>
          <p:nvPr/>
        </p:nvSpPr>
        <p:spPr bwMode="auto">
          <a:xfrm>
            <a:off x="9033830" y="27274397"/>
            <a:ext cx="5049927" cy="2546837"/>
          </a:xfrm>
          <a:prstGeom prst="roundRect">
            <a:avLst>
              <a:gd name="adj" fmla="val 24031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36" name="Rounded Rectangle 835"/>
          <p:cNvSpPr/>
          <p:nvPr/>
        </p:nvSpPr>
        <p:spPr bwMode="auto">
          <a:xfrm>
            <a:off x="9057506" y="27211643"/>
            <a:ext cx="1997022" cy="30616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37" name="Rectangle 836"/>
          <p:cNvSpPr/>
          <p:nvPr/>
        </p:nvSpPr>
        <p:spPr>
          <a:xfrm>
            <a:off x="9128917" y="27166122"/>
            <a:ext cx="2134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Measurements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838" name="Rectangle 837"/>
          <p:cNvSpPr/>
          <p:nvPr/>
        </p:nvSpPr>
        <p:spPr>
          <a:xfrm>
            <a:off x="9189009" y="27780030"/>
            <a:ext cx="1728756" cy="1615827"/>
          </a:xfrm>
          <a:prstGeom prst="rect">
            <a:avLst/>
          </a:prstGeom>
          <a:ln w="15875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Oceanographic cruises: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 </a:t>
            </a:r>
            <a:r>
              <a:rPr lang="en-US" sz="1100" b="1" u="sng" dirty="0" smtClean="0">
                <a:solidFill>
                  <a:srgbClr val="4F81BD"/>
                </a:solidFill>
              </a:rPr>
              <a:t>CTD</a:t>
            </a:r>
            <a:r>
              <a:rPr lang="en-US" sz="1100" dirty="0" smtClean="0"/>
              <a:t> </a:t>
            </a:r>
            <a:r>
              <a:rPr lang="en-US" sz="1100" dirty="0"/>
              <a:t>Idronaut </a:t>
            </a:r>
            <a:r>
              <a:rPr lang="en-US" sz="1100" dirty="0" smtClean="0"/>
              <a:t>316Plus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 </a:t>
            </a:r>
            <a:r>
              <a:rPr lang="en-US" sz="1100" b="1" u="sng" dirty="0" smtClean="0">
                <a:solidFill>
                  <a:schemeClr val="accent3"/>
                </a:solidFill>
              </a:rPr>
              <a:t>ADCP</a:t>
            </a:r>
            <a:r>
              <a:rPr lang="en-US" sz="1100" dirty="0" smtClean="0"/>
              <a:t> </a:t>
            </a:r>
            <a:r>
              <a:rPr lang="en-US" sz="1100" dirty="0"/>
              <a:t>Teledyne RD </a:t>
            </a:r>
            <a:r>
              <a:rPr lang="en-US" sz="1100" dirty="0" smtClean="0"/>
              <a:t>Rio</a:t>
            </a:r>
            <a:br>
              <a:rPr lang="en-US" sz="1100" dirty="0" smtClean="0"/>
            </a:br>
            <a:r>
              <a:rPr lang="en-US" sz="1100" dirty="0" smtClean="0"/>
              <a:t> Grande </a:t>
            </a:r>
            <a:r>
              <a:rPr lang="en-US" sz="1100" dirty="0"/>
              <a:t>600 </a:t>
            </a:r>
            <a:r>
              <a:rPr lang="en-US" sz="1100" dirty="0" smtClean="0"/>
              <a:t>khz (installed between the ship hulls –</a:t>
            </a:r>
            <a:r>
              <a:rPr lang="en-US" sz="1100" dirty="0"/>
              <a:t> </a:t>
            </a:r>
            <a:r>
              <a:rPr lang="en-US" sz="1100" dirty="0" smtClean="0"/>
              <a:t>catamaran)</a:t>
            </a:r>
          </a:p>
          <a:p>
            <a:pPr algn="just"/>
            <a:r>
              <a:rPr lang="en-US" sz="1100" dirty="0" smtClean="0"/>
              <a:t>on </a:t>
            </a:r>
            <a:r>
              <a:rPr lang="en-US" sz="1100" dirty="0"/>
              <a:t>board of the </a:t>
            </a:r>
            <a:r>
              <a:rPr lang="en-US" sz="1100" b="1" dirty="0"/>
              <a:t>RV </a:t>
            </a:r>
            <a:r>
              <a:rPr lang="en-US" sz="1100" b="1" dirty="0" smtClean="0"/>
              <a:t>Aretusa</a:t>
            </a:r>
            <a:r>
              <a:rPr lang="en-US" sz="1100" dirty="0"/>
              <a:t>  for LS1 and LS2, CG1 and </a:t>
            </a:r>
            <a:r>
              <a:rPr lang="en-US" sz="1100" dirty="0" smtClean="0"/>
              <a:t>CG2</a:t>
            </a:r>
            <a:endParaRPr lang="en-US" sz="1100" dirty="0"/>
          </a:p>
        </p:txBody>
      </p:sp>
      <p:cxnSp>
        <p:nvCxnSpPr>
          <p:cNvPr id="839" name="Straight Connector 838"/>
          <p:cNvCxnSpPr/>
          <p:nvPr/>
        </p:nvCxnSpPr>
        <p:spPr>
          <a:xfrm>
            <a:off x="13747698" y="28994842"/>
            <a:ext cx="0" cy="238795"/>
          </a:xfrm>
          <a:prstGeom prst="line">
            <a:avLst/>
          </a:prstGeom>
          <a:ln w="190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0" name="Diamond 839"/>
          <p:cNvSpPr/>
          <p:nvPr/>
        </p:nvSpPr>
        <p:spPr>
          <a:xfrm>
            <a:off x="13681554" y="29232734"/>
            <a:ext cx="126153" cy="124178"/>
          </a:xfrm>
          <a:prstGeom prst="diamond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Rectangle 840"/>
          <p:cNvSpPr/>
          <p:nvPr/>
        </p:nvSpPr>
        <p:spPr>
          <a:xfrm>
            <a:off x="13193275" y="29138117"/>
            <a:ext cx="538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3"/>
                </a:solidFill>
              </a:rPr>
              <a:t>ADCP</a:t>
            </a:r>
            <a:endParaRPr lang="en-US" sz="1200" b="1" u="sng" kern="0" dirty="0">
              <a:solidFill>
                <a:schemeClr val="accent3"/>
              </a:solidFill>
            </a:endParaRPr>
          </a:p>
        </p:txBody>
      </p:sp>
      <p:cxnSp>
        <p:nvCxnSpPr>
          <p:cNvPr id="842" name="Straight Connector 841"/>
          <p:cNvCxnSpPr>
            <a:endCxn id="843" idx="0"/>
          </p:cNvCxnSpPr>
          <p:nvPr/>
        </p:nvCxnSpPr>
        <p:spPr>
          <a:xfrm flipH="1">
            <a:off x="11527856" y="19090171"/>
            <a:ext cx="35822" cy="409303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3" name="Trapezoid 842"/>
          <p:cNvSpPr/>
          <p:nvPr/>
        </p:nvSpPr>
        <p:spPr>
          <a:xfrm>
            <a:off x="11446118" y="19499474"/>
            <a:ext cx="163476" cy="242498"/>
          </a:xfrm>
          <a:prstGeom prst="trapezoid">
            <a:avLst/>
          </a:prstGeom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Rectangle 843"/>
          <p:cNvSpPr/>
          <p:nvPr/>
        </p:nvSpPr>
        <p:spPr>
          <a:xfrm>
            <a:off x="11066691" y="19435293"/>
            <a:ext cx="439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1"/>
                </a:solidFill>
              </a:rPr>
              <a:t>CTD</a:t>
            </a:r>
            <a:endParaRPr lang="en-US" sz="1200" b="1" u="sng" kern="0" dirty="0">
              <a:solidFill>
                <a:schemeClr val="accent1"/>
              </a:solidFill>
            </a:endParaRPr>
          </a:p>
        </p:txBody>
      </p:sp>
      <p:sp>
        <p:nvSpPr>
          <p:cNvPr id="845" name="Rounded Rectangle 844"/>
          <p:cNvSpPr/>
          <p:nvPr/>
        </p:nvSpPr>
        <p:spPr bwMode="auto">
          <a:xfrm>
            <a:off x="1408310" y="30200505"/>
            <a:ext cx="12675447" cy="4844040"/>
          </a:xfrm>
          <a:prstGeom prst="roundRect">
            <a:avLst>
              <a:gd name="adj" fmla="val 12872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cxnSp>
        <p:nvCxnSpPr>
          <p:cNvPr id="846" name="Straight Connector 845"/>
          <p:cNvCxnSpPr/>
          <p:nvPr/>
        </p:nvCxnSpPr>
        <p:spPr bwMode="auto">
          <a:xfrm>
            <a:off x="8210123" y="30212112"/>
            <a:ext cx="0" cy="4832432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7" name="Rounded Rectangle 846"/>
          <p:cNvSpPr/>
          <p:nvPr/>
        </p:nvSpPr>
        <p:spPr bwMode="auto">
          <a:xfrm>
            <a:off x="1326757" y="30076215"/>
            <a:ext cx="2812540" cy="32028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48" name="Rectangle 847"/>
          <p:cNvSpPr/>
          <p:nvPr/>
        </p:nvSpPr>
        <p:spPr>
          <a:xfrm>
            <a:off x="1351729" y="30029268"/>
            <a:ext cx="325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Thermohaline </a:t>
            </a: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structures</a:t>
            </a: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 </a:t>
            </a:r>
            <a:endParaRPr kumimoji="0" lang="en-US" sz="1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849" name="Rounded Rectangle 848"/>
          <p:cNvSpPr/>
          <p:nvPr/>
        </p:nvSpPr>
        <p:spPr bwMode="auto">
          <a:xfrm>
            <a:off x="14531305" y="26966389"/>
            <a:ext cx="8913337" cy="8078156"/>
          </a:xfrm>
          <a:prstGeom prst="roundRect">
            <a:avLst>
              <a:gd name="adj" fmla="val 771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0" name="Rounded Rectangle 849"/>
          <p:cNvSpPr/>
          <p:nvPr/>
        </p:nvSpPr>
        <p:spPr bwMode="auto">
          <a:xfrm>
            <a:off x="14495969" y="26807595"/>
            <a:ext cx="5537046" cy="39994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1" name="Rectangle 850"/>
          <p:cNvSpPr/>
          <p:nvPr/>
        </p:nvSpPr>
        <p:spPr>
          <a:xfrm>
            <a:off x="14537399" y="26821138"/>
            <a:ext cx="553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4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Objective analysis</a:t>
            </a:r>
            <a:r>
              <a:rPr kumimoji="0" lang="en-US" sz="1800" b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 on T/S and geostrophic currents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852" name="Rounded Rectangle 851"/>
          <p:cNvSpPr/>
          <p:nvPr/>
        </p:nvSpPr>
        <p:spPr bwMode="auto">
          <a:xfrm>
            <a:off x="23877863" y="26963295"/>
            <a:ext cx="5522037" cy="8081249"/>
          </a:xfrm>
          <a:prstGeom prst="roundRect">
            <a:avLst>
              <a:gd name="adj" fmla="val 14166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3" name="Rounded Rectangle 852"/>
          <p:cNvSpPr/>
          <p:nvPr/>
        </p:nvSpPr>
        <p:spPr bwMode="auto">
          <a:xfrm>
            <a:off x="24064017" y="26843924"/>
            <a:ext cx="3223613" cy="38287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4" name="Rectangle 853"/>
          <p:cNvSpPr/>
          <p:nvPr/>
        </p:nvSpPr>
        <p:spPr>
          <a:xfrm>
            <a:off x="24105447" y="26857467"/>
            <a:ext cx="3385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5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Surface </a:t>
            </a:r>
            <a:r>
              <a:rPr kumimoji="0" lang="en-US" sz="1800" b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Hebrew Scholar"/>
                <a:cs typeface="Arial Hebrew Scholar"/>
              </a:rPr>
              <a:t>currents (ADCP)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855" name="Rounded Rectangle 854"/>
          <p:cNvSpPr/>
          <p:nvPr/>
        </p:nvSpPr>
        <p:spPr bwMode="auto">
          <a:xfrm>
            <a:off x="14786650" y="27702657"/>
            <a:ext cx="2447819" cy="4765129"/>
          </a:xfrm>
          <a:prstGeom prst="roundRect">
            <a:avLst>
              <a:gd name="adj" fmla="val 13725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6" name="Rounded Rectangle 855"/>
          <p:cNvSpPr/>
          <p:nvPr/>
        </p:nvSpPr>
        <p:spPr bwMode="auto">
          <a:xfrm>
            <a:off x="14690860" y="27601030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7" name="Rectangle 197"/>
          <p:cNvSpPr/>
          <p:nvPr/>
        </p:nvSpPr>
        <p:spPr>
          <a:xfrm>
            <a:off x="14551941" y="27567960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Temperature (10m)</a:t>
            </a:r>
          </a:p>
        </p:txBody>
      </p:sp>
      <p:sp>
        <p:nvSpPr>
          <p:cNvPr id="858" name="Rounded Rectangle 857"/>
          <p:cNvSpPr/>
          <p:nvPr/>
        </p:nvSpPr>
        <p:spPr bwMode="auto">
          <a:xfrm>
            <a:off x="17437215" y="27662092"/>
            <a:ext cx="2447819" cy="4765129"/>
          </a:xfrm>
          <a:prstGeom prst="roundRect">
            <a:avLst>
              <a:gd name="adj" fmla="val 13725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59" name="Rounded Rectangle 858"/>
          <p:cNvSpPr/>
          <p:nvPr/>
        </p:nvSpPr>
        <p:spPr bwMode="auto">
          <a:xfrm>
            <a:off x="17405841" y="27556662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60" name="Rectangle 197"/>
          <p:cNvSpPr/>
          <p:nvPr/>
        </p:nvSpPr>
        <p:spPr>
          <a:xfrm>
            <a:off x="17266922" y="27511833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Salinity (10m)</a:t>
            </a:r>
          </a:p>
        </p:txBody>
      </p:sp>
      <p:sp>
        <p:nvSpPr>
          <p:cNvPr id="861" name="Rounded Rectangle 860"/>
          <p:cNvSpPr/>
          <p:nvPr/>
        </p:nvSpPr>
        <p:spPr bwMode="auto">
          <a:xfrm>
            <a:off x="20123123" y="27662092"/>
            <a:ext cx="2598119" cy="4765129"/>
          </a:xfrm>
          <a:prstGeom prst="roundRect">
            <a:avLst>
              <a:gd name="adj" fmla="val 10460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62" name="Rounded Rectangle 861"/>
          <p:cNvSpPr/>
          <p:nvPr/>
        </p:nvSpPr>
        <p:spPr bwMode="auto">
          <a:xfrm>
            <a:off x="20158995" y="27556662"/>
            <a:ext cx="1572768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63" name="Rectangle 197"/>
          <p:cNvSpPr/>
          <p:nvPr/>
        </p:nvSpPr>
        <p:spPr>
          <a:xfrm>
            <a:off x="20064481" y="27511833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Geostrophic currents</a:t>
            </a:r>
          </a:p>
        </p:txBody>
      </p:sp>
      <p:sp>
        <p:nvSpPr>
          <p:cNvPr id="864" name="Rectangle 863"/>
          <p:cNvSpPr/>
          <p:nvPr/>
        </p:nvSpPr>
        <p:spPr>
          <a:xfrm>
            <a:off x="22162265" y="31912044"/>
            <a:ext cx="4163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m/s</a:t>
            </a:r>
            <a:endParaRPr lang="en-US" sz="1100" b="1" dirty="0"/>
          </a:p>
        </p:txBody>
      </p:sp>
      <p:pic>
        <p:nvPicPr>
          <p:cNvPr id="865" name="Immagine 2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9" t="12752" b="17545"/>
          <a:stretch/>
        </p:blipFill>
        <p:spPr>
          <a:xfrm>
            <a:off x="26482642" y="29307516"/>
            <a:ext cx="220351" cy="1443504"/>
          </a:xfrm>
          <a:prstGeom prst="rect">
            <a:avLst/>
          </a:prstGeom>
        </p:spPr>
      </p:pic>
      <p:sp>
        <p:nvSpPr>
          <p:cNvPr id="866" name="Rounded Rectangle 865"/>
          <p:cNvSpPr/>
          <p:nvPr/>
        </p:nvSpPr>
        <p:spPr bwMode="auto">
          <a:xfrm>
            <a:off x="24236618" y="27532547"/>
            <a:ext cx="2598119" cy="4765129"/>
          </a:xfrm>
          <a:prstGeom prst="roundRect">
            <a:avLst>
              <a:gd name="adj" fmla="val 10460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67" name="Rounded Rectangle 866"/>
          <p:cNvSpPr/>
          <p:nvPr/>
        </p:nvSpPr>
        <p:spPr bwMode="auto">
          <a:xfrm>
            <a:off x="24213695" y="27438876"/>
            <a:ext cx="1572768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68" name="Rectangle 197"/>
          <p:cNvSpPr/>
          <p:nvPr/>
        </p:nvSpPr>
        <p:spPr>
          <a:xfrm>
            <a:off x="24119181" y="27405806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Hebrew Scholar"/>
                <a:cs typeface="Arial Hebrew Scholar"/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urface currents</a:t>
            </a:r>
          </a:p>
        </p:txBody>
      </p:sp>
      <p:sp>
        <p:nvSpPr>
          <p:cNvPr id="869" name="Rectangle 868"/>
          <p:cNvSpPr/>
          <p:nvPr/>
        </p:nvSpPr>
        <p:spPr>
          <a:xfrm>
            <a:off x="26364799" y="29007248"/>
            <a:ext cx="4163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m/s</a:t>
            </a:r>
            <a:endParaRPr lang="en-US" sz="1100" b="1" dirty="0"/>
          </a:p>
        </p:txBody>
      </p:sp>
      <p:sp>
        <p:nvSpPr>
          <p:cNvPr id="870" name="Rounded Rectangle 869"/>
          <p:cNvSpPr/>
          <p:nvPr/>
        </p:nvSpPr>
        <p:spPr bwMode="auto">
          <a:xfrm>
            <a:off x="27055149" y="27859362"/>
            <a:ext cx="2067267" cy="4312717"/>
          </a:xfrm>
          <a:prstGeom prst="roundRect">
            <a:avLst>
              <a:gd name="adj" fmla="val 18139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71" name="Rounded Rectangle 870"/>
          <p:cNvSpPr/>
          <p:nvPr/>
        </p:nvSpPr>
        <p:spPr bwMode="auto">
          <a:xfrm>
            <a:off x="27114882" y="27729775"/>
            <a:ext cx="1572768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72" name="Rectangle 197"/>
          <p:cNvSpPr/>
          <p:nvPr/>
        </p:nvSpPr>
        <p:spPr>
          <a:xfrm>
            <a:off x="27020368" y="27696705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Velocity profile</a:t>
            </a:r>
          </a:p>
        </p:txBody>
      </p:sp>
      <p:pic>
        <p:nvPicPr>
          <p:cNvPr id="873" name="Picture 872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44351" r="26240" b="50488"/>
          <a:stretch/>
        </p:blipFill>
        <p:spPr bwMode="auto">
          <a:xfrm>
            <a:off x="15024058" y="22677866"/>
            <a:ext cx="2104175" cy="25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Picture 873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94328" r="25172"/>
          <a:stretch/>
        </p:blipFill>
        <p:spPr bwMode="auto">
          <a:xfrm>
            <a:off x="17976151" y="22677866"/>
            <a:ext cx="1409263" cy="18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Picture 874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 b="55449"/>
          <a:stretch/>
        </p:blipFill>
        <p:spPr bwMode="auto">
          <a:xfrm>
            <a:off x="14960701" y="18517898"/>
            <a:ext cx="2210625" cy="199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Picture 875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0" b="55646"/>
          <a:stretch/>
        </p:blipFill>
        <p:spPr bwMode="auto">
          <a:xfrm>
            <a:off x="14960012" y="20553018"/>
            <a:ext cx="2241880" cy="200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Picture 876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1" r="49932" b="5604"/>
          <a:stretch/>
        </p:blipFill>
        <p:spPr bwMode="auto">
          <a:xfrm>
            <a:off x="17693906" y="18660926"/>
            <a:ext cx="2265338" cy="18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Picture 877" descr="Macintosh HD:Users:nadia:Desktop:disco_D:papers:TESSA-special-issue:MREA14:final_oa_maps:final_oa_maps:Fig8_LS_maps_10m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3" t="53765" b="5359"/>
          <a:stretch/>
        </p:blipFill>
        <p:spPr bwMode="auto">
          <a:xfrm>
            <a:off x="17605710" y="20678917"/>
            <a:ext cx="2304629" cy="184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Picture 878" descr="Macintosh HD:Users:nadia:Desktop:disco_D:papers:TESSA-special-issue:MREA14:final_oa_maps:final_oa_maps:Fig13_LS_maps_GC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t="88176" r="25647"/>
          <a:stretch/>
        </p:blipFill>
        <p:spPr bwMode="auto">
          <a:xfrm>
            <a:off x="20705991" y="22545405"/>
            <a:ext cx="2103620" cy="28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Picture 879" descr="Macintosh HD:Users:nadia:Desktop:disco_D:papers:TESSA-special-issue:MREA14:final_oa_maps:final_oa_maps:Fig13_LS_maps_GC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4325" r="50473" b="11151"/>
          <a:stretch/>
        </p:blipFill>
        <p:spPr bwMode="auto">
          <a:xfrm>
            <a:off x="20597829" y="18749067"/>
            <a:ext cx="2084765" cy="1840848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Rounded Rectangle 880"/>
          <p:cNvSpPr/>
          <p:nvPr/>
        </p:nvSpPr>
        <p:spPr bwMode="auto">
          <a:xfrm>
            <a:off x="14906475" y="18387549"/>
            <a:ext cx="2447819" cy="4765129"/>
          </a:xfrm>
          <a:prstGeom prst="roundRect">
            <a:avLst>
              <a:gd name="adj" fmla="val 13725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2" name="Rounded Rectangle 881"/>
          <p:cNvSpPr/>
          <p:nvPr/>
        </p:nvSpPr>
        <p:spPr bwMode="auto">
          <a:xfrm>
            <a:off x="14810685" y="18285922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3" name="Rectangle 197"/>
          <p:cNvSpPr/>
          <p:nvPr/>
        </p:nvSpPr>
        <p:spPr>
          <a:xfrm>
            <a:off x="14671766" y="18252852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Temperature (10m)</a:t>
            </a:r>
          </a:p>
        </p:txBody>
      </p:sp>
      <p:sp>
        <p:nvSpPr>
          <p:cNvPr id="884" name="Rounded Rectangle 883"/>
          <p:cNvSpPr/>
          <p:nvPr/>
        </p:nvSpPr>
        <p:spPr bwMode="auto">
          <a:xfrm>
            <a:off x="17609329" y="18431992"/>
            <a:ext cx="2447819" cy="4765129"/>
          </a:xfrm>
          <a:prstGeom prst="roundRect">
            <a:avLst>
              <a:gd name="adj" fmla="val 13725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5" name="Rounded Rectangle 884"/>
          <p:cNvSpPr/>
          <p:nvPr/>
        </p:nvSpPr>
        <p:spPr bwMode="auto">
          <a:xfrm>
            <a:off x="17513539" y="18330365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6" name="Rectangle 197"/>
          <p:cNvSpPr/>
          <p:nvPr/>
        </p:nvSpPr>
        <p:spPr>
          <a:xfrm>
            <a:off x="17374620" y="18297295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Salinity (10m)</a:t>
            </a:r>
          </a:p>
        </p:txBody>
      </p:sp>
      <p:sp>
        <p:nvSpPr>
          <p:cNvPr id="887" name="Rounded Rectangle 886"/>
          <p:cNvSpPr/>
          <p:nvPr/>
        </p:nvSpPr>
        <p:spPr bwMode="auto">
          <a:xfrm>
            <a:off x="20433586" y="18448475"/>
            <a:ext cx="2447819" cy="4765129"/>
          </a:xfrm>
          <a:prstGeom prst="roundRect">
            <a:avLst>
              <a:gd name="adj" fmla="val 13725"/>
            </a:avLst>
          </a:prstGeom>
          <a:noFill/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8" name="Rounded Rectangle 887"/>
          <p:cNvSpPr/>
          <p:nvPr/>
        </p:nvSpPr>
        <p:spPr bwMode="auto">
          <a:xfrm>
            <a:off x="20337796" y="18346848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889" name="Rectangle 197"/>
          <p:cNvSpPr/>
          <p:nvPr/>
        </p:nvSpPr>
        <p:spPr>
          <a:xfrm>
            <a:off x="20216228" y="18309975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 Hebrew Scholar"/>
                <a:cs typeface="Arial Hebrew Scholar"/>
              </a:rPr>
              <a:t>Geostrophic currents</a:t>
            </a:r>
          </a:p>
        </p:txBody>
      </p:sp>
      <p:cxnSp>
        <p:nvCxnSpPr>
          <p:cNvPr id="890" name="Straight Arrow Connector 889"/>
          <p:cNvCxnSpPr>
            <a:stCxn id="891" idx="3"/>
          </p:cNvCxnSpPr>
          <p:nvPr/>
        </p:nvCxnSpPr>
        <p:spPr>
          <a:xfrm>
            <a:off x="15751028" y="21188300"/>
            <a:ext cx="392766" cy="823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1" name="TextBox 890"/>
          <p:cNvSpPr txBox="1"/>
          <p:nvPr/>
        </p:nvSpPr>
        <p:spPr>
          <a:xfrm>
            <a:off x="15406913" y="21049800"/>
            <a:ext cx="344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C4</a:t>
            </a:r>
            <a:endParaRPr lang="en-US" sz="1200" b="1" dirty="0"/>
          </a:p>
        </p:txBody>
      </p:sp>
      <p:sp>
        <p:nvSpPr>
          <p:cNvPr id="892" name="TextBox 891"/>
          <p:cNvSpPr txBox="1"/>
          <p:nvPr/>
        </p:nvSpPr>
        <p:spPr>
          <a:xfrm>
            <a:off x="16261516" y="20753984"/>
            <a:ext cx="36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UP</a:t>
            </a:r>
            <a:endParaRPr lang="en-US" sz="1200" b="1" dirty="0"/>
          </a:p>
        </p:txBody>
      </p:sp>
      <p:cxnSp>
        <p:nvCxnSpPr>
          <p:cNvPr id="893" name="Straight Arrow Connector 892"/>
          <p:cNvCxnSpPr/>
          <p:nvPr/>
        </p:nvCxnSpPr>
        <p:spPr>
          <a:xfrm flipH="1">
            <a:off x="16069596" y="20918057"/>
            <a:ext cx="255896" cy="1037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/>
          <p:cNvCxnSpPr/>
          <p:nvPr/>
        </p:nvCxnSpPr>
        <p:spPr>
          <a:xfrm>
            <a:off x="15664425" y="19026674"/>
            <a:ext cx="251361" cy="330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5" name="Straight Arrow Connector 894"/>
          <p:cNvCxnSpPr/>
          <p:nvPr/>
        </p:nvCxnSpPr>
        <p:spPr>
          <a:xfrm>
            <a:off x="15646471" y="19445288"/>
            <a:ext cx="291050" cy="928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6" name="Straight Arrow Connector 895"/>
          <p:cNvCxnSpPr/>
          <p:nvPr/>
        </p:nvCxnSpPr>
        <p:spPr>
          <a:xfrm flipH="1">
            <a:off x="16643938" y="19139120"/>
            <a:ext cx="98960" cy="2712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7" name="Straight Arrow Connector 896"/>
          <p:cNvCxnSpPr/>
          <p:nvPr/>
        </p:nvCxnSpPr>
        <p:spPr>
          <a:xfrm flipV="1">
            <a:off x="15903500" y="19653441"/>
            <a:ext cx="199225" cy="2907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8" name="TextBox 897"/>
          <p:cNvSpPr txBox="1"/>
          <p:nvPr/>
        </p:nvSpPr>
        <p:spPr>
          <a:xfrm>
            <a:off x="15405704" y="18861578"/>
            <a:ext cx="344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C2</a:t>
            </a:r>
          </a:p>
        </p:txBody>
      </p:sp>
      <p:sp>
        <p:nvSpPr>
          <p:cNvPr id="899" name="TextBox 898"/>
          <p:cNvSpPr txBox="1"/>
          <p:nvPr/>
        </p:nvSpPr>
        <p:spPr>
          <a:xfrm>
            <a:off x="15305897" y="19277215"/>
            <a:ext cx="344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C1</a:t>
            </a:r>
            <a:endParaRPr lang="en-US" sz="1200" b="1" dirty="0"/>
          </a:p>
        </p:txBody>
      </p:sp>
      <p:sp>
        <p:nvSpPr>
          <p:cNvPr id="900" name="TextBox 899"/>
          <p:cNvSpPr txBox="1"/>
          <p:nvPr/>
        </p:nvSpPr>
        <p:spPr>
          <a:xfrm>
            <a:off x="15664714" y="1981425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</a:t>
            </a:r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901" name="TextBox 900"/>
          <p:cNvSpPr txBox="1"/>
          <p:nvPr/>
        </p:nvSpPr>
        <p:spPr>
          <a:xfrm>
            <a:off x="16619660" y="18864894"/>
            <a:ext cx="344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C3</a:t>
            </a:r>
            <a:endParaRPr lang="en-US" sz="1200" b="1" dirty="0"/>
          </a:p>
        </p:txBody>
      </p:sp>
      <p:cxnSp>
        <p:nvCxnSpPr>
          <p:cNvPr id="902" name="Straight Arrow Connector 901"/>
          <p:cNvCxnSpPr>
            <a:stCxn id="903" idx="0"/>
          </p:cNvCxnSpPr>
          <p:nvPr/>
        </p:nvCxnSpPr>
        <p:spPr>
          <a:xfrm flipV="1">
            <a:off x="18362662" y="19359025"/>
            <a:ext cx="363671" cy="349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3" name="TextBox 902"/>
          <p:cNvSpPr txBox="1"/>
          <p:nvPr/>
        </p:nvSpPr>
        <p:spPr>
          <a:xfrm>
            <a:off x="18193385" y="1970806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</a:t>
            </a:r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904" name="TextBox 903"/>
          <p:cNvSpPr txBox="1"/>
          <p:nvPr/>
        </p:nvSpPr>
        <p:spPr>
          <a:xfrm>
            <a:off x="18981998" y="20693553"/>
            <a:ext cx="367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UP</a:t>
            </a:r>
            <a:endParaRPr lang="en-US" sz="1200" b="1" dirty="0"/>
          </a:p>
        </p:txBody>
      </p:sp>
      <p:cxnSp>
        <p:nvCxnSpPr>
          <p:cNvPr id="905" name="Straight Arrow Connector 904"/>
          <p:cNvCxnSpPr/>
          <p:nvPr/>
        </p:nvCxnSpPr>
        <p:spPr>
          <a:xfrm flipH="1">
            <a:off x="18790078" y="20857626"/>
            <a:ext cx="255896" cy="1037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6" name="Rectangle 905"/>
          <p:cNvSpPr/>
          <p:nvPr/>
        </p:nvSpPr>
        <p:spPr>
          <a:xfrm>
            <a:off x="1978176" y="40824417"/>
            <a:ext cx="2114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smtClean="0">
                <a:solidFill>
                  <a:srgbClr val="000000"/>
                </a:solidFill>
              </a:rPr>
              <a:t>Period: </a:t>
            </a:r>
            <a:r>
              <a:rPr lang="en-US" sz="1200" dirty="0" smtClean="0">
                <a:solidFill>
                  <a:srgbClr val="000000"/>
                </a:solidFill>
              </a:rPr>
              <a:t>25 Sept - 02 Oct 2017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07" name="Rounded Rectangle 906"/>
          <p:cNvSpPr/>
          <p:nvPr/>
        </p:nvSpPr>
        <p:spPr bwMode="auto">
          <a:xfrm>
            <a:off x="1449403" y="37581567"/>
            <a:ext cx="7679514" cy="4415434"/>
          </a:xfrm>
          <a:prstGeom prst="roundRect">
            <a:avLst>
              <a:gd name="adj" fmla="val 10082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08" name="Rounded Rectangle 907"/>
          <p:cNvSpPr/>
          <p:nvPr/>
        </p:nvSpPr>
        <p:spPr bwMode="auto">
          <a:xfrm>
            <a:off x="1447945" y="37415189"/>
            <a:ext cx="2654870" cy="3600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09" name="Rectangle 908"/>
          <p:cNvSpPr/>
          <p:nvPr/>
        </p:nvSpPr>
        <p:spPr>
          <a:xfrm>
            <a:off x="1449403" y="37401210"/>
            <a:ext cx="3209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Hebrew Scholar"/>
                <a:cs typeface="Arial Hebrew Scholar"/>
              </a:rPr>
              <a:t>The sampling strategy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pic>
        <p:nvPicPr>
          <p:cNvPr id="910" name="Picture 909" descr="1276067000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929" y="38039932"/>
            <a:ext cx="2496816" cy="1304586"/>
          </a:xfrm>
          <a:prstGeom prst="rect">
            <a:avLst/>
          </a:prstGeom>
        </p:spPr>
      </p:pic>
      <p:cxnSp>
        <p:nvCxnSpPr>
          <p:cNvPr id="911" name="Straight Connector 910"/>
          <p:cNvCxnSpPr>
            <a:endCxn id="912" idx="0"/>
          </p:cNvCxnSpPr>
          <p:nvPr/>
        </p:nvCxnSpPr>
        <p:spPr>
          <a:xfrm flipH="1">
            <a:off x="11810648" y="38805335"/>
            <a:ext cx="35822" cy="409303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2" name="Trapezoid 911"/>
          <p:cNvSpPr/>
          <p:nvPr/>
        </p:nvSpPr>
        <p:spPr>
          <a:xfrm>
            <a:off x="11728910" y="39214638"/>
            <a:ext cx="163476" cy="242498"/>
          </a:xfrm>
          <a:prstGeom prst="trapezoid">
            <a:avLst/>
          </a:prstGeom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Rectangle 912"/>
          <p:cNvSpPr/>
          <p:nvPr/>
        </p:nvSpPr>
        <p:spPr>
          <a:xfrm>
            <a:off x="11349483" y="39150457"/>
            <a:ext cx="439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1"/>
                </a:solidFill>
              </a:rPr>
              <a:t>CTD</a:t>
            </a:r>
            <a:endParaRPr lang="en-US" sz="1200" b="1" u="sng" kern="0" dirty="0">
              <a:solidFill>
                <a:schemeClr val="accent1"/>
              </a:solidFill>
            </a:endParaRPr>
          </a:p>
        </p:txBody>
      </p:sp>
      <p:sp>
        <p:nvSpPr>
          <p:cNvPr id="914" name="Rounded Rectangle 913"/>
          <p:cNvSpPr/>
          <p:nvPr/>
        </p:nvSpPr>
        <p:spPr bwMode="auto">
          <a:xfrm>
            <a:off x="9430838" y="37534345"/>
            <a:ext cx="5263284" cy="4462656"/>
          </a:xfrm>
          <a:prstGeom prst="roundRect">
            <a:avLst>
              <a:gd name="adj" fmla="val 13120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15" name="Rounded Rectangle 914"/>
          <p:cNvSpPr/>
          <p:nvPr/>
        </p:nvSpPr>
        <p:spPr bwMode="auto">
          <a:xfrm>
            <a:off x="9662164" y="37471591"/>
            <a:ext cx="1997022" cy="30616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9733575" y="37426070"/>
            <a:ext cx="2134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Hebrew Scholar"/>
                <a:cs typeface="Arial Hebrew Scholar"/>
              </a:rPr>
              <a:t>Measurements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Hebrew Scholar"/>
              <a:cs typeface="Arial Hebrew Scholar"/>
            </a:endParaRPr>
          </a:p>
        </p:txBody>
      </p:sp>
      <p:sp>
        <p:nvSpPr>
          <p:cNvPr id="917" name="Rectangle 916"/>
          <p:cNvSpPr/>
          <p:nvPr/>
        </p:nvSpPr>
        <p:spPr>
          <a:xfrm>
            <a:off x="9569231" y="38043226"/>
            <a:ext cx="18421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Oceanographic cruises: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 </a:t>
            </a:r>
            <a:r>
              <a:rPr lang="en-US" sz="1100" b="1" u="sng" dirty="0" smtClean="0">
                <a:solidFill>
                  <a:srgbClr val="4F81BD"/>
                </a:solidFill>
              </a:rPr>
              <a:t>CTD</a:t>
            </a:r>
            <a:r>
              <a:rPr lang="en-US" sz="1100" dirty="0" smtClean="0"/>
              <a:t> </a:t>
            </a:r>
            <a:r>
              <a:rPr lang="en-US" sz="1100" dirty="0"/>
              <a:t>Idronaut </a:t>
            </a:r>
            <a:r>
              <a:rPr lang="en-US" sz="1100" dirty="0" smtClean="0"/>
              <a:t>316Plus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b="1" dirty="0"/>
              <a:t> </a:t>
            </a:r>
            <a:r>
              <a:rPr lang="en-US" sz="1100" b="1" u="sng" dirty="0" smtClean="0">
                <a:solidFill>
                  <a:schemeClr val="accent3"/>
                </a:solidFill>
              </a:rPr>
              <a:t>ADCP</a:t>
            </a:r>
            <a:r>
              <a:rPr lang="en-US" sz="1100" dirty="0" smtClean="0"/>
              <a:t> </a:t>
            </a:r>
            <a:r>
              <a:rPr lang="en-US" sz="1100" dirty="0"/>
              <a:t>Teledyne RD </a:t>
            </a:r>
            <a:r>
              <a:rPr lang="en-US" sz="1100" dirty="0" smtClean="0"/>
              <a:t>Rio</a:t>
            </a:r>
            <a:br>
              <a:rPr lang="en-US" sz="1100" dirty="0" smtClean="0"/>
            </a:br>
            <a:r>
              <a:rPr lang="en-US" sz="1100" dirty="0" smtClean="0"/>
              <a:t> </a:t>
            </a:r>
            <a:r>
              <a:rPr lang="en-US" sz="1100" dirty="0"/>
              <a:t>Grande 600 </a:t>
            </a:r>
            <a:r>
              <a:rPr lang="en-US" sz="1100" dirty="0" smtClean="0"/>
              <a:t>khz (installed  </a:t>
            </a:r>
            <a:br>
              <a:rPr lang="en-US" sz="1100" dirty="0" smtClean="0"/>
            </a:br>
            <a:r>
              <a:rPr lang="en-US" sz="1100" dirty="0" smtClean="0"/>
              <a:t> between the ship hulls – </a:t>
            </a:r>
            <a:br>
              <a:rPr lang="en-US" sz="1100" dirty="0" smtClean="0"/>
            </a:br>
            <a:r>
              <a:rPr lang="en-US" sz="1100" dirty="0" smtClean="0"/>
              <a:t> catamaran)</a:t>
            </a:r>
          </a:p>
          <a:p>
            <a:pPr algn="just"/>
            <a:r>
              <a:rPr lang="en-US" sz="1100" dirty="0" smtClean="0"/>
              <a:t>on </a:t>
            </a:r>
            <a:r>
              <a:rPr lang="en-US" sz="1100" dirty="0"/>
              <a:t>board of the </a:t>
            </a:r>
            <a:r>
              <a:rPr lang="en-US" sz="1100" b="1" dirty="0"/>
              <a:t>RV </a:t>
            </a:r>
            <a:r>
              <a:rPr lang="en-US" sz="1100" b="1" dirty="0" smtClean="0"/>
              <a:t>Aretusa</a:t>
            </a:r>
            <a:r>
              <a:rPr lang="en-US" sz="1100" dirty="0"/>
              <a:t>  for </a:t>
            </a:r>
            <a:r>
              <a:rPr lang="en-US" sz="1100" b="1" dirty="0" smtClean="0"/>
              <a:t>SM-2500</a:t>
            </a:r>
            <a:endParaRPr lang="en-US" sz="1100" b="1" dirty="0"/>
          </a:p>
        </p:txBody>
      </p:sp>
      <p:cxnSp>
        <p:nvCxnSpPr>
          <p:cNvPr id="918" name="Straight Connector 917"/>
          <p:cNvCxnSpPr/>
          <p:nvPr/>
        </p:nvCxnSpPr>
        <p:spPr>
          <a:xfrm>
            <a:off x="14128395" y="39068542"/>
            <a:ext cx="0" cy="238795"/>
          </a:xfrm>
          <a:prstGeom prst="line">
            <a:avLst/>
          </a:prstGeom>
          <a:ln w="190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9" name="Diamond 918"/>
          <p:cNvSpPr/>
          <p:nvPr/>
        </p:nvSpPr>
        <p:spPr>
          <a:xfrm>
            <a:off x="14062251" y="39306434"/>
            <a:ext cx="126153" cy="124178"/>
          </a:xfrm>
          <a:prstGeom prst="diamond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Rectangle 919"/>
          <p:cNvSpPr/>
          <p:nvPr/>
        </p:nvSpPr>
        <p:spPr>
          <a:xfrm>
            <a:off x="13573972" y="39211817"/>
            <a:ext cx="538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3"/>
                </a:solidFill>
              </a:rPr>
              <a:t>ADCP</a:t>
            </a:r>
            <a:endParaRPr lang="en-US" sz="1200" b="1" u="sng" kern="0" dirty="0">
              <a:solidFill>
                <a:schemeClr val="accent3"/>
              </a:solidFill>
            </a:endParaRPr>
          </a:p>
        </p:txBody>
      </p:sp>
      <p:cxnSp>
        <p:nvCxnSpPr>
          <p:cNvPr id="921" name="Straight Arrow Connector 920"/>
          <p:cNvCxnSpPr/>
          <p:nvPr/>
        </p:nvCxnSpPr>
        <p:spPr>
          <a:xfrm>
            <a:off x="2658474" y="18285487"/>
            <a:ext cx="737014" cy="24488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" name="Straight Arrow Connector 921"/>
          <p:cNvCxnSpPr/>
          <p:nvPr/>
        </p:nvCxnSpPr>
        <p:spPr>
          <a:xfrm>
            <a:off x="3082199" y="18873739"/>
            <a:ext cx="385396" cy="13605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3" name="Rounded Rectangle 922"/>
          <p:cNvSpPr/>
          <p:nvPr/>
        </p:nvSpPr>
        <p:spPr>
          <a:xfrm>
            <a:off x="8079770" y="20300412"/>
            <a:ext cx="5677071" cy="1724959"/>
          </a:xfrm>
          <a:prstGeom prst="roundRect">
            <a:avLst>
              <a:gd name="adj" fmla="val 14363"/>
            </a:avLst>
          </a:prstGeom>
          <a:noFill/>
          <a:ln w="15875">
            <a:solidFill>
              <a:srgbClr val="00800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Rounded Rectangle 923"/>
          <p:cNvSpPr/>
          <p:nvPr/>
        </p:nvSpPr>
        <p:spPr>
          <a:xfrm>
            <a:off x="8079770" y="22329697"/>
            <a:ext cx="5677071" cy="2481023"/>
          </a:xfrm>
          <a:prstGeom prst="roundRect">
            <a:avLst>
              <a:gd name="adj" fmla="val 11079"/>
            </a:avLst>
          </a:prstGeom>
          <a:noFill/>
          <a:ln w="15875">
            <a:solidFill>
              <a:srgbClr val="00800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5" name="Straight Arrow Connector 924"/>
          <p:cNvCxnSpPr/>
          <p:nvPr/>
        </p:nvCxnSpPr>
        <p:spPr>
          <a:xfrm flipV="1">
            <a:off x="7083346" y="17994115"/>
            <a:ext cx="458703" cy="142247"/>
          </a:xfrm>
          <a:prstGeom prst="straightConnector1">
            <a:avLst/>
          </a:prstGeom>
          <a:ln w="15875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6" name="Down Arrow 925"/>
          <p:cNvSpPr/>
          <p:nvPr/>
        </p:nvSpPr>
        <p:spPr>
          <a:xfrm>
            <a:off x="10784865" y="22021109"/>
            <a:ext cx="225648" cy="303098"/>
          </a:xfrm>
          <a:prstGeom prst="downArrow">
            <a:avLst/>
          </a:prstGeom>
          <a:solidFill>
            <a:schemeClr val="accent3"/>
          </a:solidFill>
          <a:ln w="158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Rectangle 926"/>
          <p:cNvSpPr/>
          <p:nvPr/>
        </p:nvSpPr>
        <p:spPr>
          <a:xfrm>
            <a:off x="11629203" y="22530494"/>
            <a:ext cx="2049019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100" dirty="0"/>
              <a:t>Impact of precipitation.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Changes in a </a:t>
            </a:r>
            <a:r>
              <a:rPr lang="en-US" sz="1100" dirty="0"/>
              <a:t>1-week </a:t>
            </a:r>
            <a:r>
              <a:rPr lang="en-US" sz="1100" dirty="0" smtClean="0"/>
              <a:t>period</a:t>
            </a:r>
            <a:r>
              <a:rPr lang="en-US" sz="1100" dirty="0"/>
              <a:t> </a:t>
            </a:r>
            <a:r>
              <a:rPr lang="en-US" sz="1100" dirty="0" smtClean="0"/>
              <a:t>(between LS1 and LS2) in </a:t>
            </a:r>
            <a:r>
              <a:rPr lang="en-US" sz="1100" dirty="0"/>
              <a:t>the first 100m of the water </a:t>
            </a:r>
            <a:r>
              <a:rPr lang="en-US" sz="1100" dirty="0" smtClean="0"/>
              <a:t>column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LS2 colder </a:t>
            </a:r>
            <a:r>
              <a:rPr lang="en-US" sz="1100" dirty="0"/>
              <a:t>and fresher than LS1 </a:t>
            </a:r>
            <a:r>
              <a:rPr lang="en-US" sz="1100" dirty="0" smtClean="0"/>
              <a:t>(-0.5°C and -0.1 PSU)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LS2 </a:t>
            </a:r>
            <a:r>
              <a:rPr lang="en-US" sz="1100" dirty="0"/>
              <a:t>mixed layer depth </a:t>
            </a:r>
            <a:r>
              <a:rPr lang="en-US" sz="1100" dirty="0" smtClean="0"/>
              <a:t>decreased </a:t>
            </a:r>
            <a:r>
              <a:rPr lang="en-US" sz="1100" dirty="0"/>
              <a:t>by </a:t>
            </a:r>
            <a:r>
              <a:rPr lang="en-US" sz="1100" dirty="0" smtClean="0"/>
              <a:t>about 5 </a:t>
            </a:r>
            <a:r>
              <a:rPr lang="en-US" sz="1100" dirty="0"/>
              <a:t>m, leading to a </a:t>
            </a:r>
            <a:r>
              <a:rPr lang="en-US" sz="1100" dirty="0" smtClean="0"/>
              <a:t>0.8°C </a:t>
            </a:r>
            <a:r>
              <a:rPr lang="en-US" sz="1100" dirty="0"/>
              <a:t>difference in temperature at </a:t>
            </a:r>
            <a:r>
              <a:rPr lang="en-US" sz="1100" dirty="0" smtClean="0"/>
              <a:t>40m. </a:t>
            </a:r>
          </a:p>
        </p:txBody>
      </p:sp>
      <p:sp>
        <p:nvSpPr>
          <p:cNvPr id="928" name="Rounded Rectangle 927"/>
          <p:cNvSpPr/>
          <p:nvPr/>
        </p:nvSpPr>
        <p:spPr bwMode="auto">
          <a:xfrm>
            <a:off x="7986822" y="20229591"/>
            <a:ext cx="1444016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8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29" name="Rectangle 197"/>
          <p:cNvSpPr/>
          <p:nvPr/>
        </p:nvSpPr>
        <p:spPr>
          <a:xfrm>
            <a:off x="7847903" y="20196521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  <a:latin typeface="Arial Hebrew Scholar"/>
                <a:cs typeface="Arial Hebrew Scholar"/>
              </a:rPr>
              <a:t>Weather conditions</a:t>
            </a:r>
          </a:p>
        </p:txBody>
      </p:sp>
      <p:sp>
        <p:nvSpPr>
          <p:cNvPr id="930" name="Rounded Rectangle 929"/>
          <p:cNvSpPr/>
          <p:nvPr/>
        </p:nvSpPr>
        <p:spPr bwMode="auto">
          <a:xfrm>
            <a:off x="8007640" y="22188405"/>
            <a:ext cx="1534188" cy="2439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8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31" name="Rectangle 197"/>
          <p:cNvSpPr/>
          <p:nvPr/>
        </p:nvSpPr>
        <p:spPr>
          <a:xfrm>
            <a:off x="7923461" y="22155335"/>
            <a:ext cx="169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  <a:latin typeface="Arial Hebrew Scholar"/>
                <a:cs typeface="Arial Hebrew Scholar"/>
              </a:rPr>
              <a:t>Difference in T and S</a:t>
            </a:r>
          </a:p>
        </p:txBody>
      </p:sp>
      <p:sp>
        <p:nvSpPr>
          <p:cNvPr id="932" name="Up-Down Arrow 931"/>
          <p:cNvSpPr/>
          <p:nvPr/>
        </p:nvSpPr>
        <p:spPr>
          <a:xfrm>
            <a:off x="21284133" y="23213603"/>
            <a:ext cx="551658" cy="4321851"/>
          </a:xfrm>
          <a:prstGeom prst="upDownArrow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Rounded Rectangle 932"/>
          <p:cNvSpPr/>
          <p:nvPr/>
        </p:nvSpPr>
        <p:spPr bwMode="auto">
          <a:xfrm>
            <a:off x="19811384" y="24494137"/>
            <a:ext cx="3544882" cy="1879960"/>
          </a:xfrm>
          <a:prstGeom prst="roundRect">
            <a:avLst>
              <a:gd name="adj" fmla="val 21670"/>
            </a:avLst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</a:endParaRPr>
          </a:p>
        </p:txBody>
      </p:sp>
      <p:sp>
        <p:nvSpPr>
          <p:cNvPr id="934" name="Rectangle 933"/>
          <p:cNvSpPr/>
          <p:nvPr/>
        </p:nvSpPr>
        <p:spPr>
          <a:xfrm>
            <a:off x="19828094" y="24645263"/>
            <a:ext cx="35448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 smtClean="0">
                <a:latin typeface="Arial Hebrew Scholar"/>
                <a:cs typeface="Arial Hebrew Scholar"/>
              </a:rPr>
              <a:t>Reversal of large-scale circulation</a:t>
            </a:r>
            <a:r>
              <a:rPr lang="en-US" sz="1800" b="1" dirty="0" smtClean="0">
                <a:latin typeface="Arial Hebrew Scholar"/>
                <a:cs typeface="Arial Hebrew Scholar"/>
              </a:rPr>
              <a:t> </a:t>
            </a:r>
          </a:p>
          <a:p>
            <a:pPr algn="ctr"/>
            <a:r>
              <a:rPr lang="en-US" sz="1800" dirty="0" smtClean="0">
                <a:latin typeface="Arial Hebrew Scholar"/>
                <a:cs typeface="Arial Hebrew Scholar"/>
              </a:rPr>
              <a:t>in Gulf of Taranto</a:t>
            </a:r>
          </a:p>
          <a:p>
            <a:pPr algn="ctr"/>
            <a:r>
              <a:rPr lang="en-US" sz="1600" dirty="0" smtClean="0"/>
              <a:t>in </a:t>
            </a:r>
            <a:r>
              <a:rPr lang="en-US" sz="1600" dirty="0"/>
              <a:t>certain periods of the </a:t>
            </a:r>
            <a:r>
              <a:rPr lang="en-US" sz="1600" dirty="0" smtClean="0"/>
              <a:t>year</a:t>
            </a:r>
            <a:endParaRPr lang="en-US" sz="1600" dirty="0" smtClean="0">
              <a:latin typeface="Arial Hebrew Scholar"/>
              <a:cs typeface="Arial Hebrew Scholar"/>
            </a:endParaRPr>
          </a:p>
          <a:p>
            <a:pPr algn="ctr"/>
            <a:r>
              <a:rPr lang="en-US" sz="1600" dirty="0" smtClean="0"/>
              <a:t>From </a:t>
            </a:r>
            <a:r>
              <a:rPr lang="en-US" sz="1600" u="sng" dirty="0" err="1" smtClean="0"/>
              <a:t>anticyclonically</a:t>
            </a:r>
            <a:r>
              <a:rPr lang="en-US" sz="1600" dirty="0"/>
              <a:t>-oriented in </a:t>
            </a:r>
            <a:r>
              <a:rPr lang="en-US" sz="1600" dirty="0" smtClean="0"/>
              <a:t>Autumn (</a:t>
            </a:r>
            <a:r>
              <a:rPr lang="en-US" sz="1600" dirty="0"/>
              <a:t>MREA14) and </a:t>
            </a:r>
            <a:r>
              <a:rPr lang="en-US" sz="1600" u="sng" dirty="0"/>
              <a:t>cyclonically</a:t>
            </a:r>
            <a:r>
              <a:rPr lang="en-US" sz="1600" dirty="0"/>
              <a:t>-oriented </a:t>
            </a:r>
            <a:r>
              <a:rPr lang="en-US" sz="1600" dirty="0" smtClean="0"/>
              <a:t>in Summer </a:t>
            </a:r>
            <a:r>
              <a:rPr lang="en-US" sz="1600" dirty="0"/>
              <a:t>(MREA16)</a:t>
            </a:r>
            <a:r>
              <a:rPr lang="en-US" sz="1600" dirty="0" smtClean="0">
                <a:latin typeface="Arial Hebrew Scholar"/>
                <a:cs typeface="Arial Hebrew Scholar"/>
              </a:rPr>
              <a:t> </a:t>
            </a:r>
            <a:endParaRPr lang="en-US" sz="1600" dirty="0">
              <a:latin typeface="Arial Hebrew Scholar"/>
              <a:cs typeface="Arial Hebrew Scholar"/>
            </a:endParaRPr>
          </a:p>
        </p:txBody>
      </p:sp>
      <p:pic>
        <p:nvPicPr>
          <p:cNvPr id="935" name="Picture 934" descr="1diff.tiff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06" y="30650619"/>
            <a:ext cx="5186344" cy="3158484"/>
          </a:xfrm>
          <a:prstGeom prst="rect">
            <a:avLst/>
          </a:prstGeom>
        </p:spPr>
      </p:pic>
      <p:sp>
        <p:nvSpPr>
          <p:cNvPr id="936" name="Rectangle 935"/>
          <p:cNvSpPr/>
          <p:nvPr/>
        </p:nvSpPr>
        <p:spPr>
          <a:xfrm>
            <a:off x="20000881" y="32923689"/>
            <a:ext cx="30042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latin typeface="+mj-lt"/>
              </a:rPr>
              <a:t>Basin scale cyclonic gyre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latin typeface="+mj-lt"/>
              </a:rPr>
              <a:t>North-eastern front in LS1 strengthens coastal circulation stream 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>
                <a:latin typeface="+mj-lt"/>
              </a:rPr>
              <a:t>In LS2, in the shelves of Taranto: coastal anti-cyclonic gyre.</a:t>
            </a:r>
          </a:p>
          <a:p>
            <a:pPr marL="171450" indent="-171450" algn="just">
              <a:buFont typeface="Arial"/>
              <a:buChar char="•"/>
            </a:pPr>
            <a:r>
              <a:rPr lang="en-US" sz="1300" dirty="0" smtClean="0"/>
              <a:t>Possible formation of submesoscale structures</a:t>
            </a:r>
            <a:r>
              <a:rPr lang="en-US" sz="1300" dirty="0"/>
              <a:t> </a:t>
            </a:r>
            <a:r>
              <a:rPr lang="en-US" sz="1300" dirty="0" smtClean="0"/>
              <a:t>(which </a:t>
            </a:r>
            <a:r>
              <a:rPr lang="en-US" sz="1300" dirty="0"/>
              <a:t>can be well solved by a high-resolution sampling </a:t>
            </a:r>
            <a:r>
              <a:rPr lang="en-US" sz="1300" dirty="0" smtClean="0"/>
              <a:t>scheme)</a:t>
            </a:r>
            <a:endParaRPr lang="en-US" sz="1300" dirty="0" smtClean="0">
              <a:latin typeface="+mj-lt"/>
            </a:endParaRPr>
          </a:p>
        </p:txBody>
      </p:sp>
      <p:pic>
        <p:nvPicPr>
          <p:cNvPr id="937" name="Picture 936" descr="MREA17_sm2500.png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25285" r="20690" b="11543"/>
          <a:stretch/>
        </p:blipFill>
        <p:spPr>
          <a:xfrm>
            <a:off x="1934737" y="39169343"/>
            <a:ext cx="2046888" cy="16335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38" name="Rectangle 937"/>
          <p:cNvSpPr/>
          <p:nvPr/>
        </p:nvSpPr>
        <p:spPr>
          <a:xfrm rot="19348597">
            <a:off x="2527566" y="39921291"/>
            <a:ext cx="625403" cy="60794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9" name="Group 938"/>
          <p:cNvGrpSpPr/>
          <p:nvPr/>
        </p:nvGrpSpPr>
        <p:grpSpPr>
          <a:xfrm>
            <a:off x="1898064" y="39744496"/>
            <a:ext cx="714690" cy="343271"/>
            <a:chOff x="1967146" y="1985877"/>
            <a:chExt cx="714689" cy="343271"/>
          </a:xfrm>
        </p:grpSpPr>
        <p:sp>
          <p:nvSpPr>
            <p:cNvPr id="940" name="Rounded Rectangle 939"/>
            <p:cNvSpPr/>
            <p:nvPr/>
          </p:nvSpPr>
          <p:spPr>
            <a:xfrm>
              <a:off x="2016618" y="2036521"/>
              <a:ext cx="592430" cy="292428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1" name="Rectangle 940"/>
            <p:cNvSpPr/>
            <p:nvPr/>
          </p:nvSpPr>
          <p:spPr>
            <a:xfrm>
              <a:off x="1989708" y="1985877"/>
              <a:ext cx="68228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SM-2500</a:t>
              </a:r>
              <a:endParaRPr lang="en-US" sz="1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1967146" y="2144482"/>
              <a:ext cx="714689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 smtClean="0">
                  <a:solidFill>
                    <a:srgbClr val="FF0000"/>
                  </a:solidFill>
                </a:rPr>
                <a:t>27-29 Sept 2017</a:t>
              </a:r>
            </a:p>
          </p:txBody>
        </p:sp>
      </p:grpSp>
      <p:sp>
        <p:nvSpPr>
          <p:cNvPr id="943" name="Rectangle 942"/>
          <p:cNvSpPr/>
          <p:nvPr/>
        </p:nvSpPr>
        <p:spPr>
          <a:xfrm rot="19348597">
            <a:off x="2741771" y="40138828"/>
            <a:ext cx="188630" cy="172723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Rectangle 943"/>
          <p:cNvSpPr/>
          <p:nvPr/>
        </p:nvSpPr>
        <p:spPr>
          <a:xfrm rot="19348597">
            <a:off x="2791858" y="40175523"/>
            <a:ext cx="91245" cy="94000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5" name="Group 944"/>
          <p:cNvGrpSpPr/>
          <p:nvPr/>
        </p:nvGrpSpPr>
        <p:grpSpPr>
          <a:xfrm>
            <a:off x="3162982" y="39491848"/>
            <a:ext cx="842828" cy="340023"/>
            <a:chOff x="1961562" y="1989125"/>
            <a:chExt cx="842827" cy="340023"/>
          </a:xfrm>
        </p:grpSpPr>
        <p:sp>
          <p:nvSpPr>
            <p:cNvPr id="946" name="Rounded Rectangle 945"/>
            <p:cNvSpPr/>
            <p:nvPr/>
          </p:nvSpPr>
          <p:spPr>
            <a:xfrm>
              <a:off x="2016617" y="2036521"/>
              <a:ext cx="737602" cy="292428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947" name="Rectangle 946"/>
            <p:cNvSpPr/>
            <p:nvPr/>
          </p:nvSpPr>
          <p:spPr>
            <a:xfrm>
              <a:off x="2074177" y="1989125"/>
              <a:ext cx="61728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SM-500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1961562" y="2144482"/>
              <a:ext cx="84282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 smtClean="0">
                  <a:solidFill>
                    <a:srgbClr val="0000FF"/>
                  </a:solidFill>
                </a:rPr>
                <a:t>25 Sept-02 Oct 2017</a:t>
              </a:r>
            </a:p>
          </p:txBody>
        </p:sp>
      </p:grpSp>
      <p:cxnSp>
        <p:nvCxnSpPr>
          <p:cNvPr id="949" name="Straight Arrow Connector 948"/>
          <p:cNvCxnSpPr/>
          <p:nvPr/>
        </p:nvCxnSpPr>
        <p:spPr>
          <a:xfrm flipV="1">
            <a:off x="2857851" y="39795140"/>
            <a:ext cx="369711" cy="30195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0" name="Straight Arrow Connector 949"/>
          <p:cNvCxnSpPr/>
          <p:nvPr/>
        </p:nvCxnSpPr>
        <p:spPr>
          <a:xfrm>
            <a:off x="2862629" y="40259799"/>
            <a:ext cx="425688" cy="191381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1" name="Group 950"/>
          <p:cNvGrpSpPr/>
          <p:nvPr/>
        </p:nvGrpSpPr>
        <p:grpSpPr>
          <a:xfrm>
            <a:off x="3219198" y="40352977"/>
            <a:ext cx="842828" cy="340023"/>
            <a:chOff x="1961562" y="1989125"/>
            <a:chExt cx="842827" cy="340023"/>
          </a:xfrm>
        </p:grpSpPr>
        <p:sp>
          <p:nvSpPr>
            <p:cNvPr id="952" name="Rounded Rectangle 951"/>
            <p:cNvSpPr/>
            <p:nvPr/>
          </p:nvSpPr>
          <p:spPr>
            <a:xfrm>
              <a:off x="2016617" y="2036521"/>
              <a:ext cx="737602" cy="292428"/>
            </a:xfrm>
            <a:prstGeom prst="roundRect">
              <a:avLst>
                <a:gd name="adj" fmla="val 27244"/>
              </a:avLst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953" name="Rectangle 952"/>
            <p:cNvSpPr/>
            <p:nvPr/>
          </p:nvSpPr>
          <p:spPr>
            <a:xfrm>
              <a:off x="2074177" y="1989125"/>
              <a:ext cx="61728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8000"/>
                  </a:solidFill>
                </a:rPr>
                <a:t>SM-250</a:t>
              </a:r>
              <a:endParaRPr lang="en-US" sz="1000" b="1" i="1" dirty="0">
                <a:solidFill>
                  <a:srgbClr val="008000"/>
                </a:solidFill>
              </a:endParaRPr>
            </a:p>
          </p:txBody>
        </p:sp>
        <p:sp>
          <p:nvSpPr>
            <p:cNvPr id="954" name="Rectangle 953"/>
            <p:cNvSpPr/>
            <p:nvPr/>
          </p:nvSpPr>
          <p:spPr>
            <a:xfrm>
              <a:off x="1961562" y="2144482"/>
              <a:ext cx="842827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i="1" dirty="0" smtClean="0">
                  <a:solidFill>
                    <a:srgbClr val="008000"/>
                  </a:solidFill>
                </a:rPr>
                <a:t>25 Sept-02 Oct 2017</a:t>
              </a:r>
            </a:p>
          </p:txBody>
        </p:sp>
      </p:grpSp>
      <p:pic>
        <p:nvPicPr>
          <p:cNvPr id="955" name="Picture 954" descr="hyb.tiff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3" r="52195" b="-1"/>
          <a:stretch/>
        </p:blipFill>
        <p:spPr>
          <a:xfrm>
            <a:off x="4382714" y="39793911"/>
            <a:ext cx="893538" cy="813256"/>
          </a:xfrm>
          <a:prstGeom prst="rect">
            <a:avLst/>
          </a:prstGeom>
        </p:spPr>
      </p:pic>
      <p:grpSp>
        <p:nvGrpSpPr>
          <p:cNvPr id="956" name="Group 955"/>
          <p:cNvGrpSpPr>
            <a:grpSpLocks noChangeAspect="1"/>
          </p:cNvGrpSpPr>
          <p:nvPr/>
        </p:nvGrpSpPr>
        <p:grpSpPr>
          <a:xfrm>
            <a:off x="4376898" y="38950879"/>
            <a:ext cx="905052" cy="792635"/>
            <a:chOff x="4065979" y="37801549"/>
            <a:chExt cx="1120846" cy="981625"/>
          </a:xfrm>
        </p:grpSpPr>
        <p:pic>
          <p:nvPicPr>
            <p:cNvPr id="957" name="Picture 956" descr="hyb.tiff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3" r="51560" b="48864"/>
            <a:stretch/>
          </p:blipFill>
          <p:spPr>
            <a:xfrm>
              <a:off x="4065979" y="37801549"/>
              <a:ext cx="1120846" cy="914215"/>
            </a:xfrm>
            <a:prstGeom prst="rect">
              <a:avLst/>
            </a:prstGeom>
          </p:spPr>
        </p:pic>
        <p:pic>
          <p:nvPicPr>
            <p:cNvPr id="958" name="Picture 957" descr="hyb.tiff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83" r="51560"/>
            <a:stretch/>
          </p:blipFill>
          <p:spPr>
            <a:xfrm>
              <a:off x="4065979" y="38653063"/>
              <a:ext cx="1120846" cy="130111"/>
            </a:xfrm>
            <a:prstGeom prst="rect">
              <a:avLst/>
            </a:prstGeom>
          </p:spPr>
        </p:pic>
      </p:grpSp>
      <p:grpSp>
        <p:nvGrpSpPr>
          <p:cNvPr id="959" name="Group 958"/>
          <p:cNvGrpSpPr>
            <a:grpSpLocks noChangeAspect="1"/>
          </p:cNvGrpSpPr>
          <p:nvPr/>
        </p:nvGrpSpPr>
        <p:grpSpPr>
          <a:xfrm>
            <a:off x="4337906" y="40657669"/>
            <a:ext cx="953869" cy="790473"/>
            <a:chOff x="5186825" y="37808338"/>
            <a:chExt cx="1176092" cy="974630"/>
          </a:xfrm>
        </p:grpSpPr>
        <p:pic>
          <p:nvPicPr>
            <p:cNvPr id="960" name="Picture 959" descr="hyb.tiff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082" b="50062"/>
            <a:stretch/>
          </p:blipFill>
          <p:spPr>
            <a:xfrm>
              <a:off x="5186825" y="37808338"/>
              <a:ext cx="1156953" cy="882730"/>
            </a:xfrm>
            <a:prstGeom prst="rect">
              <a:avLst/>
            </a:prstGeom>
          </p:spPr>
        </p:pic>
        <p:pic>
          <p:nvPicPr>
            <p:cNvPr id="961" name="Picture 960" descr="hyb.tiff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83" r="51560"/>
            <a:stretch/>
          </p:blipFill>
          <p:spPr>
            <a:xfrm>
              <a:off x="5242071" y="38652857"/>
              <a:ext cx="1120846" cy="130111"/>
            </a:xfrm>
            <a:prstGeom prst="rect">
              <a:avLst/>
            </a:prstGeom>
          </p:spPr>
        </p:pic>
      </p:grpSp>
      <p:sp>
        <p:nvSpPr>
          <p:cNvPr id="962" name="Rectangle 961"/>
          <p:cNvSpPr/>
          <p:nvPr/>
        </p:nvSpPr>
        <p:spPr>
          <a:xfrm>
            <a:off x="4356220" y="38905695"/>
            <a:ext cx="997094" cy="847191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Rectangle 962"/>
          <p:cNvSpPr/>
          <p:nvPr/>
        </p:nvSpPr>
        <p:spPr>
          <a:xfrm>
            <a:off x="4356219" y="40618563"/>
            <a:ext cx="997094" cy="847191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Rectangle 963"/>
          <p:cNvSpPr/>
          <p:nvPr/>
        </p:nvSpPr>
        <p:spPr>
          <a:xfrm>
            <a:off x="4356220" y="39762333"/>
            <a:ext cx="997094" cy="84719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5" name="Straight Arrow Connector 964"/>
          <p:cNvCxnSpPr/>
          <p:nvPr/>
        </p:nvCxnSpPr>
        <p:spPr>
          <a:xfrm>
            <a:off x="3565860" y="39831672"/>
            <a:ext cx="0" cy="56870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6" name="Straight Arrow Connector 965"/>
          <p:cNvCxnSpPr/>
          <p:nvPr/>
        </p:nvCxnSpPr>
        <p:spPr>
          <a:xfrm>
            <a:off x="3576309" y="40121151"/>
            <a:ext cx="77991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7" name="Straight Arrow Connector 966"/>
          <p:cNvCxnSpPr/>
          <p:nvPr/>
        </p:nvCxnSpPr>
        <p:spPr>
          <a:xfrm flipV="1">
            <a:off x="3952581" y="39454811"/>
            <a:ext cx="407118" cy="23427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8" name="Straight Arrow Connector 967"/>
          <p:cNvCxnSpPr/>
          <p:nvPr/>
        </p:nvCxnSpPr>
        <p:spPr>
          <a:xfrm>
            <a:off x="4009289" y="40561638"/>
            <a:ext cx="350410" cy="241241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9" name="Group 968"/>
          <p:cNvGrpSpPr/>
          <p:nvPr/>
        </p:nvGrpSpPr>
        <p:grpSpPr>
          <a:xfrm>
            <a:off x="4311652" y="38764922"/>
            <a:ext cx="617289" cy="201778"/>
            <a:chOff x="1989087" y="1950991"/>
            <a:chExt cx="617288" cy="278486"/>
          </a:xfrm>
        </p:grpSpPr>
        <p:sp>
          <p:nvSpPr>
            <p:cNvPr id="970" name="Rounded Rectangle 969"/>
            <p:cNvSpPr/>
            <p:nvPr/>
          </p:nvSpPr>
          <p:spPr>
            <a:xfrm>
              <a:off x="2016617" y="2042230"/>
              <a:ext cx="542316" cy="187247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971" name="Rectangle 970"/>
            <p:cNvSpPr/>
            <p:nvPr/>
          </p:nvSpPr>
          <p:spPr>
            <a:xfrm>
              <a:off x="1989087" y="1950991"/>
              <a:ext cx="617288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SM-500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72" name="Group 971"/>
          <p:cNvGrpSpPr/>
          <p:nvPr/>
        </p:nvGrpSpPr>
        <p:grpSpPr>
          <a:xfrm>
            <a:off x="4297858" y="39674463"/>
            <a:ext cx="620670" cy="246221"/>
            <a:chOff x="1989087" y="1959843"/>
            <a:chExt cx="620669" cy="339824"/>
          </a:xfrm>
        </p:grpSpPr>
        <p:sp>
          <p:nvSpPr>
            <p:cNvPr id="973" name="Rounded Rectangle 972"/>
            <p:cNvSpPr/>
            <p:nvPr/>
          </p:nvSpPr>
          <p:spPr>
            <a:xfrm>
              <a:off x="2016617" y="2036521"/>
              <a:ext cx="542316" cy="203635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974" name="Rectangle 973"/>
            <p:cNvSpPr/>
            <p:nvPr/>
          </p:nvSpPr>
          <p:spPr>
            <a:xfrm>
              <a:off x="1989087" y="1959843"/>
              <a:ext cx="620669" cy="33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SM-hyb</a:t>
              </a:r>
              <a:endParaRPr lang="en-US" sz="1000" b="1" i="1" dirty="0"/>
            </a:p>
          </p:txBody>
        </p:sp>
      </p:grpSp>
      <p:grpSp>
        <p:nvGrpSpPr>
          <p:cNvPr id="975" name="Group 974"/>
          <p:cNvGrpSpPr/>
          <p:nvPr/>
        </p:nvGrpSpPr>
        <p:grpSpPr>
          <a:xfrm>
            <a:off x="4305264" y="40542395"/>
            <a:ext cx="617289" cy="246221"/>
            <a:chOff x="1989087" y="1950991"/>
            <a:chExt cx="617288" cy="339824"/>
          </a:xfrm>
        </p:grpSpPr>
        <p:sp>
          <p:nvSpPr>
            <p:cNvPr id="976" name="Rounded Rectangle 975"/>
            <p:cNvSpPr/>
            <p:nvPr/>
          </p:nvSpPr>
          <p:spPr>
            <a:xfrm>
              <a:off x="2016617" y="2042231"/>
              <a:ext cx="542316" cy="187247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977" name="Rectangle 976"/>
            <p:cNvSpPr/>
            <p:nvPr/>
          </p:nvSpPr>
          <p:spPr>
            <a:xfrm>
              <a:off x="1989087" y="1950991"/>
              <a:ext cx="617288" cy="33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8000"/>
                  </a:solidFill>
                </a:rPr>
                <a:t>SM-250</a:t>
              </a:r>
              <a:endParaRPr lang="en-US" sz="1000" b="1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978" name="Rectangle 977"/>
          <p:cNvSpPr/>
          <p:nvPr/>
        </p:nvSpPr>
        <p:spPr>
          <a:xfrm>
            <a:off x="1682281" y="37969526"/>
            <a:ext cx="71900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/>
              <a:t>The next </a:t>
            </a:r>
            <a:r>
              <a:rPr lang="en-US" sz="1500" dirty="0" smtClean="0"/>
              <a:t>campaigns planned </a:t>
            </a:r>
            <a:r>
              <a:rPr lang="en-US" sz="1500" dirty="0"/>
              <a:t>in Autumn </a:t>
            </a:r>
            <a:r>
              <a:rPr lang="en-US" sz="1500" dirty="0" smtClean="0"/>
              <a:t>2017 in the framework of </a:t>
            </a:r>
            <a:r>
              <a:rPr lang="en-US" sz="1500" b="1" dirty="0" smtClean="0"/>
              <a:t>LOGMEC experiment</a:t>
            </a:r>
            <a:r>
              <a:rPr lang="en-US" sz="1500" dirty="0" smtClean="0"/>
              <a:t>, leaded by CMRE, will investigate the </a:t>
            </a:r>
            <a:r>
              <a:rPr lang="en-US" sz="1500" b="1" dirty="0" smtClean="0"/>
              <a:t>submesoscale</a:t>
            </a:r>
            <a:r>
              <a:rPr lang="en-US" sz="1500" dirty="0" smtClean="0"/>
              <a:t> fields </a:t>
            </a:r>
            <a:r>
              <a:rPr lang="en-US" sz="1500" dirty="0"/>
              <a:t>in Ligurian Sea </a:t>
            </a:r>
            <a:r>
              <a:rPr lang="en-US" sz="1500" dirty="0" smtClean="0"/>
              <a:t>(Western Mediterranean).</a:t>
            </a:r>
            <a:endParaRPr lang="en-US" sz="1500" dirty="0"/>
          </a:p>
        </p:txBody>
      </p:sp>
      <p:sp>
        <p:nvSpPr>
          <p:cNvPr id="979" name="Rectangle 978"/>
          <p:cNvSpPr/>
          <p:nvPr/>
        </p:nvSpPr>
        <p:spPr>
          <a:xfrm>
            <a:off x="5580562" y="38817261"/>
            <a:ext cx="34197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400" dirty="0" smtClean="0"/>
              <a:t>The campaigns (SM-2500, SM-500 and SM-250) will adopt </a:t>
            </a:r>
            <a:r>
              <a:rPr lang="en-US" sz="1400" dirty="0"/>
              <a:t>new </a:t>
            </a:r>
            <a:r>
              <a:rPr lang="en-US" sz="1400" dirty="0" smtClean="0"/>
              <a:t>approaches, </a:t>
            </a:r>
            <a:r>
              <a:rPr lang="en-US" sz="1400" dirty="0"/>
              <a:t>consisting in use of sampling schemes with </a:t>
            </a:r>
            <a:r>
              <a:rPr lang="en-US" sz="1400" b="1" dirty="0"/>
              <a:t>increasing spatial </a:t>
            </a:r>
            <a:r>
              <a:rPr lang="en-US" sz="1400" b="1" dirty="0" smtClean="0"/>
              <a:t>resolution</a:t>
            </a:r>
            <a:r>
              <a:rPr lang="en-US" sz="1400" dirty="0" smtClean="0"/>
              <a:t>. 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b="1" dirty="0"/>
              <a:t>multiscale-multidisciplinary </a:t>
            </a:r>
            <a:r>
              <a:rPr lang="en-US" sz="1400" dirty="0"/>
              <a:t>aspects are addressed combining </a:t>
            </a:r>
            <a:r>
              <a:rPr lang="en-US" sz="1400" b="1" dirty="0"/>
              <a:t>remote sensed data </a:t>
            </a:r>
            <a:r>
              <a:rPr lang="en-US" sz="1400" dirty="0"/>
              <a:t>with </a:t>
            </a:r>
            <a:r>
              <a:rPr lang="en-US" sz="1400" b="1" dirty="0"/>
              <a:t>unmanned underwater vehicles </a:t>
            </a:r>
            <a:r>
              <a:rPr lang="en-US" sz="1400" dirty="0"/>
              <a:t>and </a:t>
            </a:r>
            <a:r>
              <a:rPr lang="en-US" sz="1400" b="1" dirty="0" smtClean="0"/>
              <a:t>shipborne </a:t>
            </a:r>
            <a:r>
              <a:rPr lang="en-US" sz="1400" b="1" dirty="0"/>
              <a:t>instrumentations </a:t>
            </a:r>
            <a:r>
              <a:rPr lang="en-US" sz="1400" dirty="0"/>
              <a:t>equipped with multidisciplinary sensors. This will allow to capture possible </a:t>
            </a:r>
            <a:r>
              <a:rPr lang="en-US" sz="1400" b="1" dirty="0"/>
              <a:t>submesoscale structures</a:t>
            </a:r>
            <a:r>
              <a:rPr lang="en-US" sz="1400" dirty="0"/>
              <a:t> and simultaneously characterize the </a:t>
            </a:r>
            <a:r>
              <a:rPr lang="en-US" sz="1400" b="1" dirty="0"/>
              <a:t>large scale dynamics</a:t>
            </a:r>
            <a:r>
              <a:rPr lang="en-US" sz="1400" dirty="0"/>
              <a:t>. </a:t>
            </a:r>
          </a:p>
        </p:txBody>
      </p:sp>
      <p:sp>
        <p:nvSpPr>
          <p:cNvPr id="980" name="Rounded Rectangle 979"/>
          <p:cNvSpPr/>
          <p:nvPr/>
        </p:nvSpPr>
        <p:spPr>
          <a:xfrm>
            <a:off x="9532148" y="37928832"/>
            <a:ext cx="4963822" cy="1718373"/>
          </a:xfrm>
          <a:prstGeom prst="roundRect">
            <a:avLst>
              <a:gd name="adj" fmla="val 16056"/>
            </a:avLst>
          </a:prstGeom>
          <a:noFill/>
          <a:ln w="15875">
            <a:solidFill>
              <a:srgbClr val="0000FF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Rounded Rectangle 980"/>
          <p:cNvSpPr/>
          <p:nvPr/>
        </p:nvSpPr>
        <p:spPr>
          <a:xfrm>
            <a:off x="9573628" y="39846705"/>
            <a:ext cx="4963822" cy="2015818"/>
          </a:xfrm>
          <a:prstGeom prst="roundRect">
            <a:avLst>
              <a:gd name="adj" fmla="val 20939"/>
            </a:avLst>
          </a:prstGeom>
          <a:noFill/>
          <a:ln w="15875">
            <a:solidFill>
              <a:srgbClr val="0000FF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2" name="Group 981"/>
          <p:cNvGrpSpPr/>
          <p:nvPr/>
        </p:nvGrpSpPr>
        <p:grpSpPr>
          <a:xfrm>
            <a:off x="9604100" y="37841915"/>
            <a:ext cx="682286" cy="246221"/>
            <a:chOff x="1989708" y="1985877"/>
            <a:chExt cx="682285" cy="246221"/>
          </a:xfrm>
        </p:grpSpPr>
        <p:sp>
          <p:nvSpPr>
            <p:cNvPr id="983" name="Rounded Rectangle 982"/>
            <p:cNvSpPr/>
            <p:nvPr/>
          </p:nvSpPr>
          <p:spPr>
            <a:xfrm>
              <a:off x="2016618" y="2036521"/>
              <a:ext cx="592430" cy="1955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4" name="Rectangle 983"/>
            <p:cNvSpPr/>
            <p:nvPr/>
          </p:nvSpPr>
          <p:spPr>
            <a:xfrm>
              <a:off x="1989708" y="1985877"/>
              <a:ext cx="68228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SM-2500</a:t>
              </a:r>
              <a:endParaRPr lang="en-US" sz="10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85" name="Picture 984" descr="Wscaf.jpg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10489"/>
          <a:stretch/>
        </p:blipFill>
        <p:spPr>
          <a:xfrm flipH="1">
            <a:off x="11722560" y="40089620"/>
            <a:ext cx="2623558" cy="1386305"/>
          </a:xfrm>
          <a:prstGeom prst="rect">
            <a:avLst/>
          </a:prstGeom>
        </p:spPr>
      </p:pic>
      <p:cxnSp>
        <p:nvCxnSpPr>
          <p:cNvPr id="986" name="Straight Connector 985"/>
          <p:cNvCxnSpPr/>
          <p:nvPr/>
        </p:nvCxnSpPr>
        <p:spPr>
          <a:xfrm>
            <a:off x="14049021" y="40762928"/>
            <a:ext cx="364029" cy="0"/>
          </a:xfrm>
          <a:prstGeom prst="line">
            <a:avLst/>
          </a:prstGeom>
          <a:ln w="15875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7" name="Freeform 986"/>
          <p:cNvSpPr/>
          <p:nvPr/>
        </p:nvSpPr>
        <p:spPr>
          <a:xfrm>
            <a:off x="12239625" y="40360997"/>
            <a:ext cx="396875" cy="987425"/>
          </a:xfrm>
          <a:custGeom>
            <a:avLst/>
            <a:gdLst>
              <a:gd name="connsiteX0" fmla="*/ 396875 w 396875"/>
              <a:gd name="connsiteY0" fmla="*/ 0 h 987425"/>
              <a:gd name="connsiteX1" fmla="*/ 342900 w 396875"/>
              <a:gd name="connsiteY1" fmla="*/ 158750 h 987425"/>
              <a:gd name="connsiteX2" fmla="*/ 285750 w 396875"/>
              <a:gd name="connsiteY2" fmla="*/ 304800 h 987425"/>
              <a:gd name="connsiteX3" fmla="*/ 247650 w 396875"/>
              <a:gd name="connsiteY3" fmla="*/ 434975 h 987425"/>
              <a:gd name="connsiteX4" fmla="*/ 187325 w 396875"/>
              <a:gd name="connsiteY4" fmla="*/ 593725 h 987425"/>
              <a:gd name="connsiteX5" fmla="*/ 130175 w 396875"/>
              <a:gd name="connsiteY5" fmla="*/ 730250 h 987425"/>
              <a:gd name="connsiteX6" fmla="*/ 69850 w 396875"/>
              <a:gd name="connsiteY6" fmla="*/ 866775 h 987425"/>
              <a:gd name="connsiteX7" fmla="*/ 25400 w 396875"/>
              <a:gd name="connsiteY7" fmla="*/ 955675 h 987425"/>
              <a:gd name="connsiteX8" fmla="*/ 0 w 396875"/>
              <a:gd name="connsiteY8" fmla="*/ 987425 h 98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875" h="987425">
                <a:moveTo>
                  <a:pt x="396875" y="0"/>
                </a:moveTo>
                <a:lnTo>
                  <a:pt x="342900" y="158750"/>
                </a:lnTo>
                <a:lnTo>
                  <a:pt x="285750" y="304800"/>
                </a:lnTo>
                <a:lnTo>
                  <a:pt x="247650" y="434975"/>
                </a:lnTo>
                <a:lnTo>
                  <a:pt x="187325" y="593725"/>
                </a:lnTo>
                <a:lnTo>
                  <a:pt x="130175" y="730250"/>
                </a:lnTo>
                <a:lnTo>
                  <a:pt x="69850" y="866775"/>
                </a:lnTo>
                <a:lnTo>
                  <a:pt x="25400" y="955675"/>
                </a:lnTo>
                <a:lnTo>
                  <a:pt x="0" y="987425"/>
                </a:lnTo>
              </a:path>
            </a:pathLst>
          </a:custGeom>
          <a:ln w="889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8" name="Straight Connector 987"/>
          <p:cNvCxnSpPr/>
          <p:nvPr/>
        </p:nvCxnSpPr>
        <p:spPr>
          <a:xfrm>
            <a:off x="11613939" y="40756313"/>
            <a:ext cx="1051120" cy="0"/>
          </a:xfrm>
          <a:prstGeom prst="line">
            <a:avLst/>
          </a:prstGeom>
          <a:ln w="15875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9" name="Freeform 988"/>
          <p:cNvSpPr/>
          <p:nvPr/>
        </p:nvSpPr>
        <p:spPr>
          <a:xfrm>
            <a:off x="12719050" y="40373697"/>
            <a:ext cx="123825" cy="158750"/>
          </a:xfrm>
          <a:custGeom>
            <a:avLst/>
            <a:gdLst>
              <a:gd name="connsiteX0" fmla="*/ 0 w 123825"/>
              <a:gd name="connsiteY0" fmla="*/ 0 h 158750"/>
              <a:gd name="connsiteX1" fmla="*/ 79375 w 123825"/>
              <a:gd name="connsiteY1" fmla="*/ 101600 h 158750"/>
              <a:gd name="connsiteX2" fmla="*/ 123825 w 123825"/>
              <a:gd name="connsiteY2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" h="158750">
                <a:moveTo>
                  <a:pt x="0" y="0"/>
                </a:moveTo>
                <a:lnTo>
                  <a:pt x="79375" y="101600"/>
                </a:lnTo>
                <a:lnTo>
                  <a:pt x="123825" y="158750"/>
                </a:lnTo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Rectangle 989"/>
          <p:cNvSpPr/>
          <p:nvPr/>
        </p:nvSpPr>
        <p:spPr>
          <a:xfrm>
            <a:off x="12842875" y="40089620"/>
            <a:ext cx="476250" cy="19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Rectangle 990"/>
          <p:cNvSpPr/>
          <p:nvPr/>
        </p:nvSpPr>
        <p:spPr>
          <a:xfrm>
            <a:off x="12195175" y="40040961"/>
            <a:ext cx="476250" cy="19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Rectangle 991"/>
          <p:cNvSpPr/>
          <p:nvPr/>
        </p:nvSpPr>
        <p:spPr>
          <a:xfrm>
            <a:off x="12147782" y="40174263"/>
            <a:ext cx="476250" cy="19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" name="Rectangle 992"/>
          <p:cNvSpPr/>
          <p:nvPr/>
        </p:nvSpPr>
        <p:spPr>
          <a:xfrm>
            <a:off x="12852400" y="40326325"/>
            <a:ext cx="184150" cy="19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Rectangle 993"/>
          <p:cNvSpPr/>
          <p:nvPr/>
        </p:nvSpPr>
        <p:spPr>
          <a:xfrm>
            <a:off x="13807707" y="40214432"/>
            <a:ext cx="184150" cy="198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Rectangle 994"/>
          <p:cNvSpPr/>
          <p:nvPr/>
        </p:nvSpPr>
        <p:spPr>
          <a:xfrm>
            <a:off x="12029721" y="41005522"/>
            <a:ext cx="184150" cy="255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Rectangle 995"/>
          <p:cNvSpPr/>
          <p:nvPr/>
        </p:nvSpPr>
        <p:spPr>
          <a:xfrm>
            <a:off x="11732225" y="41332547"/>
            <a:ext cx="291500" cy="11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7" name="Rectangle 996"/>
          <p:cNvSpPr/>
          <p:nvPr/>
        </p:nvSpPr>
        <p:spPr>
          <a:xfrm>
            <a:off x="11537107" y="40981192"/>
            <a:ext cx="73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kern="0" dirty="0" smtClean="0">
                <a:solidFill>
                  <a:schemeClr val="accent4"/>
                </a:solidFill>
              </a:rPr>
              <a:t>ScanFish</a:t>
            </a:r>
            <a:endParaRPr lang="en-US" sz="1200" b="1" u="sng" kern="0" dirty="0">
              <a:solidFill>
                <a:schemeClr val="accent4"/>
              </a:solidFill>
            </a:endParaRPr>
          </a:p>
        </p:txBody>
      </p:sp>
      <p:sp>
        <p:nvSpPr>
          <p:cNvPr id="998" name="Oval 997"/>
          <p:cNvSpPr/>
          <p:nvPr/>
        </p:nvSpPr>
        <p:spPr>
          <a:xfrm>
            <a:off x="14164159" y="40336226"/>
            <a:ext cx="88526" cy="83476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9" name="Rectangle 998"/>
          <p:cNvSpPr/>
          <p:nvPr/>
        </p:nvSpPr>
        <p:spPr>
          <a:xfrm>
            <a:off x="13698579" y="39923240"/>
            <a:ext cx="8715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u="sng" kern="0" dirty="0" smtClean="0">
                <a:solidFill>
                  <a:srgbClr val="FF6600"/>
                </a:solidFill>
              </a:rPr>
              <a:t>Surface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u="sng" kern="0" dirty="0" smtClean="0">
                <a:solidFill>
                  <a:srgbClr val="FF6600"/>
                </a:solidFill>
              </a:rPr>
              <a:t>Radiometry</a:t>
            </a:r>
            <a:endParaRPr lang="en-US" sz="1100" b="1" u="sng" kern="0" dirty="0">
              <a:solidFill>
                <a:srgbClr val="FF6600"/>
              </a:solidFill>
            </a:endParaRPr>
          </a:p>
        </p:txBody>
      </p:sp>
      <p:grpSp>
        <p:nvGrpSpPr>
          <p:cNvPr id="1000" name="Group 999"/>
          <p:cNvGrpSpPr/>
          <p:nvPr/>
        </p:nvGrpSpPr>
        <p:grpSpPr>
          <a:xfrm>
            <a:off x="9726245" y="39750247"/>
            <a:ext cx="617289" cy="201778"/>
            <a:chOff x="1989087" y="1950991"/>
            <a:chExt cx="617288" cy="278486"/>
          </a:xfrm>
        </p:grpSpPr>
        <p:sp>
          <p:nvSpPr>
            <p:cNvPr id="1001" name="Rounded Rectangle 1000"/>
            <p:cNvSpPr/>
            <p:nvPr/>
          </p:nvSpPr>
          <p:spPr>
            <a:xfrm>
              <a:off x="2016617" y="2042230"/>
              <a:ext cx="542316" cy="187247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1002" name="Rectangle 1001"/>
            <p:cNvSpPr/>
            <p:nvPr/>
          </p:nvSpPr>
          <p:spPr>
            <a:xfrm>
              <a:off x="1989087" y="1950991"/>
              <a:ext cx="617288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SM-500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03" name="Group 1002"/>
          <p:cNvGrpSpPr/>
          <p:nvPr/>
        </p:nvGrpSpPr>
        <p:grpSpPr>
          <a:xfrm>
            <a:off x="10356733" y="39750068"/>
            <a:ext cx="620670" cy="246221"/>
            <a:chOff x="1989087" y="1959843"/>
            <a:chExt cx="620669" cy="339824"/>
          </a:xfrm>
        </p:grpSpPr>
        <p:sp>
          <p:nvSpPr>
            <p:cNvPr id="1004" name="Rounded Rectangle 1003"/>
            <p:cNvSpPr/>
            <p:nvPr/>
          </p:nvSpPr>
          <p:spPr>
            <a:xfrm>
              <a:off x="2016617" y="2036521"/>
              <a:ext cx="542316" cy="203635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1005" name="Rectangle 1004"/>
            <p:cNvSpPr/>
            <p:nvPr/>
          </p:nvSpPr>
          <p:spPr>
            <a:xfrm>
              <a:off x="1989087" y="1959843"/>
              <a:ext cx="620669" cy="33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SM-hyb</a:t>
              </a:r>
              <a:endParaRPr lang="en-US" sz="1000" b="1" i="1" dirty="0"/>
            </a:p>
          </p:txBody>
        </p:sp>
      </p:grpSp>
      <p:grpSp>
        <p:nvGrpSpPr>
          <p:cNvPr id="1006" name="Group 1005"/>
          <p:cNvGrpSpPr/>
          <p:nvPr/>
        </p:nvGrpSpPr>
        <p:grpSpPr>
          <a:xfrm>
            <a:off x="10978030" y="39741454"/>
            <a:ext cx="617289" cy="246221"/>
            <a:chOff x="1989087" y="1950991"/>
            <a:chExt cx="617288" cy="339824"/>
          </a:xfrm>
        </p:grpSpPr>
        <p:sp>
          <p:nvSpPr>
            <p:cNvPr id="1007" name="Rounded Rectangle 1006"/>
            <p:cNvSpPr/>
            <p:nvPr/>
          </p:nvSpPr>
          <p:spPr>
            <a:xfrm>
              <a:off x="2016617" y="2042231"/>
              <a:ext cx="542316" cy="187247"/>
            </a:xfrm>
            <a:prstGeom prst="roundRect">
              <a:avLst>
                <a:gd name="adj" fmla="val 47449"/>
              </a:avLst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1008" name="Rectangle 1007"/>
            <p:cNvSpPr/>
            <p:nvPr/>
          </p:nvSpPr>
          <p:spPr>
            <a:xfrm>
              <a:off x="1989087" y="1950991"/>
              <a:ext cx="617288" cy="33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8000"/>
                  </a:solidFill>
                </a:rPr>
                <a:t>SM-250</a:t>
              </a:r>
              <a:endParaRPr lang="en-US" sz="1000" b="1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009" name="Rectangle 1008"/>
          <p:cNvSpPr/>
          <p:nvPr/>
        </p:nvSpPr>
        <p:spPr>
          <a:xfrm>
            <a:off x="9766088" y="39969697"/>
            <a:ext cx="191897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Oceanographic cruises:</a:t>
            </a:r>
            <a:endParaRPr lang="en-US" sz="1100" dirty="0"/>
          </a:p>
          <a:p>
            <a:pPr marL="171450" indent="-171450" algn="just">
              <a:buFont typeface="Arial"/>
              <a:buChar char="•"/>
            </a:pPr>
            <a:r>
              <a:rPr lang="en-US" sz="1100" b="1" dirty="0" smtClean="0"/>
              <a:t> </a:t>
            </a:r>
            <a:r>
              <a:rPr lang="en-US" sz="1100" b="1" u="sng" dirty="0" smtClean="0">
                <a:solidFill>
                  <a:schemeClr val="accent4"/>
                </a:solidFill>
              </a:rPr>
              <a:t>ScanFish</a:t>
            </a:r>
            <a:r>
              <a:rPr lang="en-US" sz="1100" dirty="0" smtClean="0"/>
              <a:t> with sensors</a:t>
            </a:r>
          </a:p>
          <a:p>
            <a:pPr algn="just"/>
            <a:r>
              <a:rPr lang="en-US" sz="1000" dirty="0" smtClean="0"/>
              <a:t>       - SBE </a:t>
            </a:r>
            <a:r>
              <a:rPr lang="en-US" sz="1000" dirty="0"/>
              <a:t>43 Dissolved </a:t>
            </a:r>
            <a:r>
              <a:rPr lang="en-US" sz="1000" dirty="0" smtClean="0"/>
              <a:t>Oxygen, </a:t>
            </a:r>
          </a:p>
          <a:p>
            <a:pPr algn="just"/>
            <a:r>
              <a:rPr lang="en-US" sz="1000" dirty="0"/>
              <a:t> </a:t>
            </a:r>
            <a:r>
              <a:rPr lang="en-US" sz="1000" dirty="0" smtClean="0"/>
              <a:t>      - ATLANTIC </a:t>
            </a:r>
            <a:r>
              <a:rPr lang="en-US" sz="1000" dirty="0"/>
              <a:t>OCR </a:t>
            </a:r>
            <a:r>
              <a:rPr lang="en-US" sz="1000" dirty="0" smtClean="0"/>
              <a:t>504</a:t>
            </a:r>
            <a:br>
              <a:rPr lang="en-US" sz="1000" dirty="0" smtClean="0"/>
            </a:br>
            <a:r>
              <a:rPr lang="en-US" sz="1000" dirty="0" smtClean="0"/>
              <a:t>       - 2 </a:t>
            </a:r>
            <a:r>
              <a:rPr lang="en-US" sz="1000" dirty="0"/>
              <a:t>CTD pumped</a:t>
            </a:r>
          </a:p>
          <a:p>
            <a:pPr algn="just"/>
            <a:r>
              <a:rPr lang="en-US" sz="1000" dirty="0" smtClean="0"/>
              <a:t>       - </a:t>
            </a:r>
            <a:r>
              <a:rPr lang="en-US" sz="1000" dirty="0"/>
              <a:t>ECO Puck </a:t>
            </a:r>
            <a:endParaRPr lang="en-US" sz="1000" dirty="0" smtClean="0"/>
          </a:p>
          <a:p>
            <a:pPr marL="171450" indent="-171450" algn="just">
              <a:buFont typeface="Arial"/>
              <a:buChar char="•"/>
            </a:pPr>
            <a:r>
              <a:rPr lang="en-US" sz="1100" dirty="0" smtClean="0"/>
              <a:t> </a:t>
            </a:r>
            <a:r>
              <a:rPr lang="en-US" sz="1100" dirty="0" smtClean="0">
                <a:solidFill>
                  <a:schemeClr val="accent6"/>
                </a:solidFill>
              </a:rPr>
              <a:t>Surface radiometry </a:t>
            </a:r>
            <a:br>
              <a:rPr lang="en-US" sz="1100" dirty="0" smtClean="0">
                <a:solidFill>
                  <a:schemeClr val="accent6"/>
                </a:solidFill>
              </a:rPr>
            </a:br>
            <a:r>
              <a:rPr lang="en-US" sz="1100" dirty="0" smtClean="0">
                <a:solidFill>
                  <a:schemeClr val="accent6"/>
                </a:solidFill>
              </a:rPr>
              <a:t> </a:t>
            </a:r>
            <a:r>
              <a:rPr lang="en-US" sz="1000" dirty="0" smtClean="0"/>
              <a:t>(ASD FieldSpec) </a:t>
            </a:r>
          </a:p>
          <a:p>
            <a:pPr algn="just"/>
            <a:r>
              <a:rPr lang="en-US" sz="1100" dirty="0" smtClean="0"/>
              <a:t>on </a:t>
            </a:r>
            <a:r>
              <a:rPr lang="en-US" sz="1100" dirty="0"/>
              <a:t>board of the </a:t>
            </a:r>
            <a:r>
              <a:rPr lang="en-US" sz="1100" dirty="0" smtClean="0"/>
              <a:t>CRV Leonardo  </a:t>
            </a:r>
            <a:r>
              <a:rPr lang="en-US" sz="1100" dirty="0"/>
              <a:t>for </a:t>
            </a:r>
            <a:r>
              <a:rPr lang="en-US" sz="1100" dirty="0" smtClean="0"/>
              <a:t>SM-500, SM-hyb and SM-250</a:t>
            </a:r>
            <a:endParaRPr lang="en-US" sz="1100" dirty="0"/>
          </a:p>
        </p:txBody>
      </p:sp>
      <p:pic>
        <p:nvPicPr>
          <p:cNvPr id="1010" name="Picture 1009" descr="eurogoos_logo.jp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" y="24109"/>
            <a:ext cx="5784777" cy="1944290"/>
          </a:xfrm>
          <a:prstGeom prst="rect">
            <a:avLst/>
          </a:prstGeom>
        </p:spPr>
      </p:pic>
      <p:sp>
        <p:nvSpPr>
          <p:cNvPr id="1011" name="Rectangle 1010"/>
          <p:cNvSpPr/>
          <p:nvPr/>
        </p:nvSpPr>
        <p:spPr>
          <a:xfrm>
            <a:off x="4903035" y="322900"/>
            <a:ext cx="204244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Multiscale and multidisciplinary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u="sng" dirty="0" smtClean="0">
                <a:solidFill>
                  <a:srgbClr val="0000FF"/>
                </a:solidFill>
              </a:rPr>
              <a:t>M</a:t>
            </a:r>
            <a:r>
              <a:rPr lang="en-US" sz="6000" b="1" dirty="0" smtClean="0"/>
              <a:t>arine </a:t>
            </a:r>
            <a:r>
              <a:rPr lang="en-US" sz="6000" b="1" u="sng" dirty="0">
                <a:solidFill>
                  <a:srgbClr val="0000FF"/>
                </a:solidFill>
              </a:rPr>
              <a:t>R</a:t>
            </a:r>
            <a:r>
              <a:rPr lang="en-US" sz="6000" b="1" dirty="0"/>
              <a:t>apid </a:t>
            </a:r>
            <a:r>
              <a:rPr lang="en-US" sz="6000" b="1" u="sng" dirty="0">
                <a:solidFill>
                  <a:srgbClr val="0000FF"/>
                </a:solidFill>
              </a:rPr>
              <a:t>E</a:t>
            </a:r>
            <a:r>
              <a:rPr lang="en-US" sz="6000" b="1" dirty="0"/>
              <a:t>nvironmental </a:t>
            </a:r>
            <a:r>
              <a:rPr lang="en-US" sz="6000" b="1" u="sng" dirty="0">
                <a:solidFill>
                  <a:srgbClr val="0000FF"/>
                </a:solidFill>
              </a:rPr>
              <a:t>A</a:t>
            </a:r>
            <a:r>
              <a:rPr lang="en-US" sz="6000" b="1" dirty="0"/>
              <a:t>ssessment </a:t>
            </a:r>
            <a:r>
              <a:rPr lang="en-US" sz="6000" b="1" dirty="0" smtClean="0"/>
              <a:t>data </a:t>
            </a:r>
            <a:r>
              <a:rPr lang="en-US" sz="6000" b="1" dirty="0"/>
              <a:t>collection methodology for operational and forecasting oceanography</a:t>
            </a:r>
          </a:p>
        </p:txBody>
      </p:sp>
      <p:pic>
        <p:nvPicPr>
          <p:cNvPr id="1012" name="Picture 1011" descr="mm.tiff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/>
          <a:stretch/>
        </p:blipFill>
        <p:spPr>
          <a:xfrm>
            <a:off x="26227091" y="6723606"/>
            <a:ext cx="3442051" cy="1573570"/>
          </a:xfrm>
          <a:prstGeom prst="rect">
            <a:avLst/>
          </a:prstGeom>
        </p:spPr>
      </p:pic>
      <p:pic>
        <p:nvPicPr>
          <p:cNvPr id="1013" name="Picture 1012" descr="ingv.tiff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635" y="8581812"/>
            <a:ext cx="1339996" cy="1520536"/>
          </a:xfrm>
          <a:prstGeom prst="rect">
            <a:avLst/>
          </a:prstGeom>
        </p:spPr>
      </p:pic>
      <p:pic>
        <p:nvPicPr>
          <p:cNvPr id="1014" name="Picture 1013" descr="cmcc.tiff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6" y="6248815"/>
            <a:ext cx="1856542" cy="1686402"/>
          </a:xfrm>
          <a:prstGeom prst="rect">
            <a:avLst/>
          </a:prstGeom>
        </p:spPr>
      </p:pic>
      <p:pic>
        <p:nvPicPr>
          <p:cNvPr id="1015" name="Picture 1014" descr="cnr-ismar.jpg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/>
        </p:blipFill>
        <p:spPr>
          <a:xfrm>
            <a:off x="3216590" y="6406943"/>
            <a:ext cx="1725028" cy="1613098"/>
          </a:xfrm>
          <a:prstGeom prst="rect">
            <a:avLst/>
          </a:prstGeom>
        </p:spPr>
      </p:pic>
      <p:pic>
        <p:nvPicPr>
          <p:cNvPr id="1016" name="Picture 1015" descr="unibo.jpg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r="25912" b="33720"/>
          <a:stretch/>
        </p:blipFill>
        <p:spPr>
          <a:xfrm>
            <a:off x="972457" y="8297175"/>
            <a:ext cx="1788113" cy="1811682"/>
          </a:xfrm>
          <a:prstGeom prst="rect">
            <a:avLst/>
          </a:prstGeom>
        </p:spPr>
      </p:pic>
      <p:pic>
        <p:nvPicPr>
          <p:cNvPr id="1017" name="Picture 1016" descr="1470132949_cmrelogo.pn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23" y="8338024"/>
            <a:ext cx="1534502" cy="1633721"/>
          </a:xfrm>
          <a:prstGeom prst="rect">
            <a:avLst/>
          </a:prstGeom>
        </p:spPr>
      </p:pic>
      <p:pic>
        <p:nvPicPr>
          <p:cNvPr id="1018" name="Picture 1017" descr="imaa-cnr.jp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305" y="8672336"/>
            <a:ext cx="1653583" cy="1520536"/>
          </a:xfrm>
          <a:prstGeom prst="rect">
            <a:avLst/>
          </a:prstGeom>
        </p:spPr>
      </p:pic>
      <p:sp>
        <p:nvSpPr>
          <p:cNvPr id="1019" name="Rectangle 1018"/>
          <p:cNvSpPr/>
          <p:nvPr/>
        </p:nvSpPr>
        <p:spPr>
          <a:xfrm>
            <a:off x="15749820" y="37353585"/>
            <a:ext cx="135333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2000" dirty="0" smtClean="0">
                <a:effectLst/>
                <a:latin typeface="Arial Hebrew"/>
                <a:cs typeface="Arial Hebrew"/>
              </a:rPr>
              <a:t>The </a:t>
            </a:r>
            <a:r>
              <a:rPr lang="en-US" sz="2000" b="1" dirty="0" smtClean="0">
                <a:effectLst/>
                <a:latin typeface="Arial Hebrew"/>
                <a:cs typeface="Arial Hebrew"/>
              </a:rPr>
              <a:t>Marine Rapid Environmental Assessment </a:t>
            </a:r>
            <a:r>
              <a:rPr lang="en-US" sz="2000" dirty="0" smtClean="0">
                <a:effectLst/>
                <a:latin typeface="Arial Hebrew"/>
                <a:cs typeface="Arial Hebrew"/>
              </a:rPr>
              <a:t>methodology has been developed, progressively improved and refined with standard protocols for the on-board operations.</a:t>
            </a:r>
          </a:p>
          <a:p>
            <a:pPr marL="171450" indent="-171450" algn="just">
              <a:buFont typeface="Arial"/>
              <a:buChar char="•"/>
            </a:pPr>
            <a:endParaRPr lang="en-US" sz="2000" dirty="0">
              <a:latin typeface="Arial Hebrew"/>
              <a:cs typeface="Arial Hebrew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2000" dirty="0" smtClean="0">
                <a:latin typeface="Arial Hebrew"/>
                <a:cs typeface="Arial Hebrew"/>
              </a:rPr>
              <a:t>The </a:t>
            </a:r>
            <a:r>
              <a:rPr lang="en-US" sz="2000" b="1" dirty="0" smtClean="0">
                <a:latin typeface="Arial Hebrew"/>
                <a:cs typeface="Arial Hebrew"/>
              </a:rPr>
              <a:t>sampling methodology </a:t>
            </a:r>
            <a:r>
              <a:rPr lang="en-US" sz="2000" dirty="0" smtClean="0">
                <a:latin typeface="Arial Hebrew"/>
                <a:cs typeface="Arial Hebrew"/>
              </a:rPr>
              <a:t>has been strengthened in the last years integrating (</a:t>
            </a:r>
            <a:r>
              <a:rPr lang="en-US" sz="2000" dirty="0" err="1" smtClean="0">
                <a:latin typeface="Arial Hebrew"/>
                <a:cs typeface="Arial Hebrew"/>
              </a:rPr>
              <a:t>i</a:t>
            </a:r>
            <a:r>
              <a:rPr lang="en-US" sz="2000" dirty="0" smtClean="0">
                <a:latin typeface="Arial Hebrew"/>
                <a:cs typeface="Arial Hebrew"/>
              </a:rPr>
              <a:t>) the classical </a:t>
            </a:r>
            <a:r>
              <a:rPr lang="en-US" sz="2000" b="1" u="sng" dirty="0" smtClean="0">
                <a:latin typeface="Arial Hebrew"/>
                <a:cs typeface="Arial Hebrew"/>
              </a:rPr>
              <a:t>CTD</a:t>
            </a:r>
            <a:r>
              <a:rPr lang="en-US" sz="2000" b="1" dirty="0" smtClean="0">
                <a:latin typeface="Arial Hebrew"/>
                <a:cs typeface="Arial Hebrew"/>
              </a:rPr>
              <a:t> </a:t>
            </a:r>
            <a:r>
              <a:rPr lang="en-US" sz="2000" dirty="0" smtClean="0">
                <a:latin typeface="Arial Hebrew"/>
                <a:cs typeface="Arial Hebrew"/>
              </a:rPr>
              <a:t>data collection with additional </a:t>
            </a:r>
            <a:r>
              <a:rPr lang="en-US" sz="2000" dirty="0">
                <a:latin typeface="Arial Hebrew"/>
                <a:cs typeface="Arial Hebrew"/>
              </a:rPr>
              <a:t>simultaneous measurements of </a:t>
            </a:r>
            <a:r>
              <a:rPr lang="en-US" sz="2000" dirty="0" smtClean="0">
                <a:latin typeface="Arial Hebrew"/>
                <a:cs typeface="Arial Hebrew"/>
              </a:rPr>
              <a:t>(ii) currents </a:t>
            </a:r>
            <a:r>
              <a:rPr lang="en-US" sz="2000" dirty="0">
                <a:latin typeface="Arial Hebrew"/>
                <a:cs typeface="Arial Hebrew"/>
              </a:rPr>
              <a:t>by means of vessel-mounted </a:t>
            </a:r>
            <a:r>
              <a:rPr lang="en-US" sz="2000" b="1" u="sng" dirty="0" smtClean="0">
                <a:latin typeface="Arial Hebrew"/>
                <a:cs typeface="Arial Hebrew"/>
              </a:rPr>
              <a:t>ADCP</a:t>
            </a:r>
            <a:r>
              <a:rPr lang="en-US" sz="2000" dirty="0" smtClean="0">
                <a:latin typeface="Arial Hebrew"/>
                <a:cs typeface="Arial Hebrew"/>
              </a:rPr>
              <a:t>, (iii) optical </a:t>
            </a:r>
            <a:r>
              <a:rPr lang="en-US" sz="2000" dirty="0">
                <a:latin typeface="Arial Hebrew"/>
                <a:cs typeface="Arial Hebrew"/>
              </a:rPr>
              <a:t>properties of sea surface with </a:t>
            </a:r>
            <a:r>
              <a:rPr lang="en-US" sz="2000" u="sng" dirty="0">
                <a:latin typeface="Arial Hebrew"/>
                <a:cs typeface="Arial Hebrew"/>
              </a:rPr>
              <a:t>r</a:t>
            </a:r>
            <a:r>
              <a:rPr lang="en-US" sz="2000" b="1" u="sng" dirty="0">
                <a:latin typeface="Arial Hebrew"/>
                <a:cs typeface="Arial Hebrew"/>
              </a:rPr>
              <a:t>adiometric surface</a:t>
            </a:r>
            <a:r>
              <a:rPr lang="en-US" sz="2000" dirty="0">
                <a:latin typeface="Arial Hebrew"/>
                <a:cs typeface="Arial Hebrew"/>
              </a:rPr>
              <a:t> measurements and </a:t>
            </a:r>
            <a:r>
              <a:rPr lang="en-US" sz="2000" dirty="0" smtClean="0">
                <a:latin typeface="Arial Hebrew"/>
                <a:cs typeface="Arial Hebrew"/>
              </a:rPr>
              <a:t>(iv</a:t>
            </a:r>
            <a:r>
              <a:rPr lang="en-US" sz="2000" dirty="0">
                <a:latin typeface="Arial Hebrew"/>
                <a:cs typeface="Arial Hebrew"/>
              </a:rPr>
              <a:t>) underwater remotely operated </a:t>
            </a:r>
            <a:r>
              <a:rPr lang="en-US" sz="2000" dirty="0" smtClean="0">
                <a:latin typeface="Arial Hebrew"/>
                <a:cs typeface="Arial Hebrew"/>
              </a:rPr>
              <a:t>towed </a:t>
            </a:r>
            <a:r>
              <a:rPr lang="en-US" sz="2000" b="1" u="sng" dirty="0" err="1" smtClean="0">
                <a:latin typeface="Arial Hebrew"/>
                <a:cs typeface="Arial Hebrew"/>
              </a:rPr>
              <a:t>ScanFish</a:t>
            </a:r>
            <a:r>
              <a:rPr lang="en-US" sz="2000" dirty="0" smtClean="0">
                <a:latin typeface="Arial Hebrew"/>
                <a:cs typeface="Arial Hebrew"/>
              </a:rPr>
              <a:t> vehicles, equipped with CTD, oxygen and </a:t>
            </a:r>
            <a:r>
              <a:rPr lang="en-US" sz="2000" dirty="0">
                <a:latin typeface="Arial Hebrew"/>
                <a:cs typeface="Arial Hebrew"/>
              </a:rPr>
              <a:t>light </a:t>
            </a:r>
            <a:r>
              <a:rPr lang="en-US" sz="2000" dirty="0" smtClean="0">
                <a:latin typeface="Arial Hebrew"/>
                <a:cs typeface="Arial Hebrew"/>
              </a:rPr>
              <a:t>sensors.</a:t>
            </a:r>
            <a:endParaRPr lang="en-US" sz="2000" dirty="0">
              <a:latin typeface="Arial Hebrew"/>
              <a:cs typeface="Arial Hebrew"/>
            </a:endParaRPr>
          </a:p>
          <a:p>
            <a:pPr marL="171450" indent="-171450" algn="just">
              <a:buFont typeface="Arial"/>
              <a:buChar char="•"/>
            </a:pPr>
            <a:endParaRPr lang="en-US" sz="2000" dirty="0" smtClean="0">
              <a:latin typeface="Arial Hebrew"/>
              <a:cs typeface="Arial Hebrew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2000" dirty="0">
                <a:latin typeface="Arial Hebrew"/>
                <a:cs typeface="Arial Hebrew"/>
              </a:rPr>
              <a:t>The methodology </a:t>
            </a:r>
            <a:r>
              <a:rPr lang="en-US" sz="2000" dirty="0" smtClean="0">
                <a:latin typeface="Arial Hebrew"/>
                <a:cs typeface="Arial Hebrew"/>
              </a:rPr>
              <a:t>has </a:t>
            </a:r>
            <a:r>
              <a:rPr lang="en-US" sz="2000" dirty="0">
                <a:latin typeface="Arial Hebrew"/>
                <a:cs typeface="Arial Hebrew"/>
              </a:rPr>
              <a:t>been verified to be </a:t>
            </a:r>
            <a:r>
              <a:rPr lang="en-US" sz="2000" b="1" dirty="0" err="1" smtClean="0">
                <a:latin typeface="Arial Hebrew"/>
                <a:cs typeface="Arial Hebrew"/>
              </a:rPr>
              <a:t>relocatable</a:t>
            </a:r>
            <a:r>
              <a:rPr lang="en-US" sz="2000" dirty="0" smtClean="0">
                <a:latin typeface="Arial Hebrew"/>
                <a:cs typeface="Arial Hebrew"/>
              </a:rPr>
              <a:t> </a:t>
            </a:r>
            <a:r>
              <a:rPr lang="en-US" sz="2000" dirty="0">
                <a:latin typeface="Arial Hebrew"/>
                <a:cs typeface="Arial Hebrew"/>
              </a:rPr>
              <a:t>in </a:t>
            </a:r>
            <a:r>
              <a:rPr lang="en-US" sz="2000" b="1" dirty="0">
                <a:latin typeface="Arial Hebrew"/>
                <a:cs typeface="Arial Hebrew"/>
              </a:rPr>
              <a:t>different </a:t>
            </a:r>
            <a:r>
              <a:rPr lang="en-US" sz="2000" b="1" dirty="0" smtClean="0">
                <a:latin typeface="Arial Hebrew"/>
                <a:cs typeface="Arial Hebrew"/>
              </a:rPr>
              <a:t>areas</a:t>
            </a:r>
            <a:r>
              <a:rPr lang="en-US" sz="2000" dirty="0" smtClean="0">
                <a:latin typeface="Arial Hebrew"/>
                <a:cs typeface="Arial Hebrew"/>
              </a:rPr>
              <a:t> (</a:t>
            </a:r>
            <a:r>
              <a:rPr lang="en-US" sz="2000" dirty="0" err="1" smtClean="0">
                <a:latin typeface="Arial Hebrew"/>
                <a:cs typeface="Arial Hebrew"/>
              </a:rPr>
              <a:t>Ligurian</a:t>
            </a:r>
            <a:r>
              <a:rPr lang="en-US" sz="2000" dirty="0" smtClean="0">
                <a:latin typeface="Arial Hebrew"/>
                <a:cs typeface="Arial Hebrew"/>
              </a:rPr>
              <a:t> Sea and Gulf of Taranto), at </a:t>
            </a:r>
            <a:r>
              <a:rPr lang="en-US" sz="2000" b="1" dirty="0" smtClean="0">
                <a:latin typeface="Arial Hebrew"/>
                <a:cs typeface="Arial Hebrew"/>
              </a:rPr>
              <a:t>multiple scales</a:t>
            </a:r>
            <a:r>
              <a:rPr lang="en-US" sz="2000" dirty="0" smtClean="0">
                <a:latin typeface="Arial Hebrew"/>
                <a:cs typeface="Arial Hebrew"/>
              </a:rPr>
              <a:t> (from large- to </a:t>
            </a:r>
            <a:r>
              <a:rPr lang="en-US" sz="2000" dirty="0" err="1" smtClean="0">
                <a:latin typeface="Arial Hebrew"/>
                <a:cs typeface="Arial Hebrew"/>
              </a:rPr>
              <a:t>meso</a:t>
            </a:r>
            <a:r>
              <a:rPr lang="en-US" sz="2000" dirty="0" smtClean="0">
                <a:latin typeface="Arial Hebrew"/>
                <a:cs typeface="Arial Hebrew"/>
              </a:rPr>
              <a:t>- to </a:t>
            </a:r>
            <a:r>
              <a:rPr lang="en-US" sz="2000" dirty="0" err="1" smtClean="0">
                <a:latin typeface="Arial Hebrew"/>
                <a:cs typeface="Arial Hebrew"/>
              </a:rPr>
              <a:t>submeso</a:t>
            </a:r>
            <a:r>
              <a:rPr lang="en-US" sz="2000" dirty="0" smtClean="0">
                <a:latin typeface="Arial Hebrew"/>
                <a:cs typeface="Arial Hebrew"/>
              </a:rPr>
              <a:t>-scale).</a:t>
            </a:r>
          </a:p>
          <a:p>
            <a:pPr marL="171450" indent="-171450" algn="just">
              <a:buFont typeface="Arial"/>
              <a:buChar char="•"/>
            </a:pPr>
            <a:endParaRPr lang="en-US" sz="2000" dirty="0" smtClean="0">
              <a:latin typeface="Arial Hebrew"/>
              <a:cs typeface="Arial Hebrew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2000" dirty="0" smtClean="0">
                <a:latin typeface="Arial Hebrew"/>
                <a:cs typeface="Arial Hebrew"/>
              </a:rPr>
              <a:t>The MREA data collections have allowed (</a:t>
            </a:r>
            <a:r>
              <a:rPr lang="en-US" sz="2000" dirty="0" err="1" smtClean="0">
                <a:latin typeface="Arial Hebrew"/>
                <a:cs typeface="Arial Hebrew"/>
              </a:rPr>
              <a:t>i</a:t>
            </a:r>
            <a:r>
              <a:rPr lang="en-US" sz="2000" dirty="0" smtClean="0">
                <a:latin typeface="Arial Hebrew"/>
                <a:cs typeface="Arial Hebrew"/>
              </a:rPr>
              <a:t>) </a:t>
            </a:r>
            <a:r>
              <a:rPr lang="en-US" sz="2000" b="1" dirty="0" smtClean="0">
                <a:latin typeface="Arial Hebrew"/>
                <a:cs typeface="Arial Hebrew"/>
              </a:rPr>
              <a:t>supporting operational and forecasting oceanography</a:t>
            </a:r>
            <a:r>
              <a:rPr lang="en-US" sz="2000" dirty="0" smtClean="0">
                <a:latin typeface="Arial Hebrew"/>
                <a:cs typeface="Arial Hebrew"/>
              </a:rPr>
              <a:t> (</a:t>
            </a:r>
            <a:r>
              <a:rPr lang="en-US" sz="2000" dirty="0">
                <a:latin typeface="Arial Hebrew"/>
                <a:cs typeface="Arial Hebrew"/>
              </a:rPr>
              <a:t>producing both initialization and validation </a:t>
            </a:r>
            <a:r>
              <a:rPr lang="en-US" sz="2000" dirty="0" smtClean="0">
                <a:latin typeface="Arial Hebrew"/>
                <a:cs typeface="Arial Hebrew"/>
              </a:rPr>
              <a:t>datasets and increasing the the forecasting skills), and (ii) </a:t>
            </a:r>
            <a:r>
              <a:rPr lang="en-US" sz="2000" b="1" dirty="0" smtClean="0">
                <a:latin typeface="Arial Hebrew"/>
                <a:cs typeface="Arial Hebrew"/>
              </a:rPr>
              <a:t>performing process study</a:t>
            </a:r>
            <a:r>
              <a:rPr lang="en-US" sz="2000" dirty="0" smtClean="0">
                <a:latin typeface="Arial Hebrew"/>
                <a:cs typeface="Arial Hebrew"/>
              </a:rPr>
              <a:t> (e.g. the possible formations of sub-</a:t>
            </a:r>
            <a:r>
              <a:rPr lang="en-US" sz="2000" dirty="0" err="1" smtClean="0">
                <a:latin typeface="Arial Hebrew"/>
                <a:cs typeface="Arial Hebrew"/>
              </a:rPr>
              <a:t>mesoscale</a:t>
            </a:r>
            <a:r>
              <a:rPr lang="en-US" sz="2000" dirty="0" smtClean="0">
                <a:latin typeface="Arial Hebrew"/>
                <a:cs typeface="Arial Hebrew"/>
              </a:rPr>
              <a:t> structures, the reversal of circulation in </a:t>
            </a:r>
            <a:r>
              <a:rPr lang="en-US" sz="2000" dirty="0">
                <a:latin typeface="Arial Hebrew"/>
                <a:cs typeface="Arial Hebrew"/>
              </a:rPr>
              <a:t>certain periods of the </a:t>
            </a:r>
            <a:r>
              <a:rPr lang="en-US" sz="2000" dirty="0" smtClean="0">
                <a:latin typeface="Arial Hebrew"/>
                <a:cs typeface="Arial Hebrew"/>
              </a:rPr>
              <a:t>year </a:t>
            </a:r>
            <a:r>
              <a:rPr lang="en-US" sz="2000" dirty="0">
                <a:latin typeface="Arial Hebrew"/>
                <a:cs typeface="Arial Hebrew"/>
              </a:rPr>
              <a:t>from </a:t>
            </a:r>
            <a:r>
              <a:rPr lang="en-US" sz="2000" dirty="0" err="1" smtClean="0">
                <a:latin typeface="Arial Hebrew"/>
                <a:cs typeface="Arial Hebrew"/>
              </a:rPr>
              <a:t>anticyclonic</a:t>
            </a:r>
            <a:r>
              <a:rPr lang="en-US" sz="2000" dirty="0" smtClean="0">
                <a:latin typeface="Arial Hebrew"/>
                <a:cs typeface="Arial Hebrew"/>
              </a:rPr>
              <a:t> </a:t>
            </a:r>
            <a:r>
              <a:rPr lang="en-US" sz="2000" dirty="0">
                <a:latin typeface="Arial Hebrew"/>
                <a:cs typeface="Arial Hebrew"/>
              </a:rPr>
              <a:t>to </a:t>
            </a:r>
            <a:r>
              <a:rPr lang="en-US" sz="2000" dirty="0" smtClean="0">
                <a:latin typeface="Arial Hebrew"/>
                <a:cs typeface="Arial Hebrew"/>
              </a:rPr>
              <a:t>cyclonic in Gulf of </a:t>
            </a:r>
            <a:r>
              <a:rPr lang="en-US" sz="2000" dirty="0">
                <a:latin typeface="Arial Hebrew"/>
                <a:cs typeface="Arial Hebrew"/>
              </a:rPr>
              <a:t>T</a:t>
            </a:r>
            <a:r>
              <a:rPr lang="en-US" sz="2000" dirty="0" smtClean="0">
                <a:latin typeface="Arial Hebrew"/>
                <a:cs typeface="Arial Hebrew"/>
              </a:rPr>
              <a:t>aranto).</a:t>
            </a:r>
          </a:p>
        </p:txBody>
      </p:sp>
      <p:pic>
        <p:nvPicPr>
          <p:cNvPr id="2" name="Picture 1" descr="DPP_0021.JPG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1" y="11757272"/>
            <a:ext cx="4271571" cy="2847713"/>
          </a:xfrm>
          <a:prstGeom prst="rect">
            <a:avLst/>
          </a:prstGeom>
        </p:spPr>
      </p:pic>
      <p:pic>
        <p:nvPicPr>
          <p:cNvPr id="6" name="Picture 5" descr="IMG_09391.png"/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r="16826"/>
          <a:stretch/>
        </p:blipFill>
        <p:spPr>
          <a:xfrm>
            <a:off x="5357715" y="13114910"/>
            <a:ext cx="2244808" cy="17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7181</TotalTime>
  <Words>2257</Words>
  <Application>Microsoft Macintosh PowerPoint</Application>
  <PresentationFormat>Custom</PresentationFormat>
  <Paragraphs>250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CMCC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CMCC CMCC</dc:creator>
  <cp:lastModifiedBy>CMCC CMCC</cp:lastModifiedBy>
  <cp:revision>135</cp:revision>
  <cp:lastPrinted>2017-09-25T09:43:33Z</cp:lastPrinted>
  <dcterms:created xsi:type="dcterms:W3CDTF">2017-08-30T08:27:56Z</dcterms:created>
  <dcterms:modified xsi:type="dcterms:W3CDTF">2017-11-28T10:28:39Z</dcterms:modified>
</cp:coreProperties>
</file>